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0104100" cy="11303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07806" y="3505898"/>
            <a:ext cx="17088487" cy="23749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015614" y="6333235"/>
            <a:ext cx="14072871" cy="28273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033160" y="2353424"/>
            <a:ext cx="18037778" cy="671131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033160" y="2353424"/>
            <a:ext cx="18037778" cy="671131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1034388" y="2232848"/>
            <a:ext cx="7539356" cy="75939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  <a:lvl2pPr>
              <a:defRPr b="1">
                <a:latin typeface="Arial"/>
                <a:ea typeface="Arial"/>
                <a:cs typeface="Arial"/>
                <a:sym typeface="Arial"/>
              </a:defRPr>
            </a:lvl2pPr>
            <a:lvl3pPr>
              <a:defRPr b="1">
                <a:latin typeface="Arial"/>
                <a:ea typeface="Arial"/>
                <a:cs typeface="Arial"/>
                <a:sym typeface="Arial"/>
              </a:defRPr>
            </a:lvl3pPr>
            <a:lvl4pPr>
              <a:defRPr b="1">
                <a:latin typeface="Arial"/>
                <a:ea typeface="Arial"/>
                <a:cs typeface="Arial"/>
                <a:sym typeface="Arial"/>
              </a:defRPr>
            </a:lvl4pPr>
            <a:lvl5pPr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1034388" y="2232848"/>
            <a:ext cx="7539356" cy="75939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  <a:lvl2pPr>
              <a:defRPr b="1">
                <a:latin typeface="Arial"/>
                <a:ea typeface="Arial"/>
                <a:cs typeface="Arial"/>
                <a:sym typeface="Arial"/>
              </a:defRPr>
            </a:lvl2pPr>
            <a:lvl3pPr>
              <a:defRPr b="1">
                <a:latin typeface="Arial"/>
                <a:ea typeface="Arial"/>
                <a:cs typeface="Arial"/>
                <a:sym typeface="Arial"/>
              </a:defRPr>
            </a:lvl3pPr>
            <a:lvl4pPr>
              <a:defRPr b="1">
                <a:latin typeface="Arial"/>
                <a:ea typeface="Arial"/>
                <a:cs typeface="Arial"/>
                <a:sym typeface="Arial"/>
              </a:defRPr>
            </a:lvl4pPr>
            <a:lvl5pPr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7921231" y="4772073"/>
            <a:ext cx="4261637" cy="10814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05205" y="452643"/>
            <a:ext cx="18093690" cy="2184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05205" y="2637366"/>
            <a:ext cx="18093690" cy="866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8831923" y="10517695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2"/>
          <p:cNvSpPr txBox="1"/>
          <p:nvPr>
            <p:ph type="title"/>
          </p:nvPr>
        </p:nvSpPr>
        <p:spPr>
          <a:xfrm>
            <a:off x="1241740" y="1258439"/>
            <a:ext cx="17347565" cy="1633855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700" sz="10500"/>
            </a:pPr>
            <a:r>
              <a:t>R</a:t>
            </a:r>
            <a:r>
              <a:rPr spc="-300"/>
              <a:t>e</a:t>
            </a:r>
            <a:r>
              <a:rPr spc="-200"/>
              <a:t>m</a:t>
            </a:r>
            <a:r>
              <a:rPr spc="-400"/>
              <a:t>o</a:t>
            </a:r>
            <a:r>
              <a:rPr spc="100"/>
              <a:t>t</a:t>
            </a:r>
            <a:r>
              <a:rPr spc="-500"/>
              <a:t>e</a:t>
            </a:r>
            <a:r>
              <a:rPr spc="-1400"/>
              <a:t> </a:t>
            </a:r>
            <a:r>
              <a:rPr spc="100"/>
              <a:t>E</a:t>
            </a:r>
            <a:r>
              <a:t>-</a:t>
            </a:r>
            <a:r>
              <a:rPr spc="-1400"/>
              <a:t> </a:t>
            </a:r>
            <a:r>
              <a:rPr spc="-400"/>
              <a:t>P</a:t>
            </a:r>
            <a:r>
              <a:rPr spc="0"/>
              <a:t>r</a:t>
            </a:r>
            <a:r>
              <a:rPr spc="-400"/>
              <a:t>o</a:t>
            </a:r>
            <a:r>
              <a:rPr spc="-800"/>
              <a:t>c</a:t>
            </a:r>
            <a:r>
              <a:rPr spc="100"/>
              <a:t>t</a:t>
            </a:r>
            <a:r>
              <a:rPr spc="-400"/>
              <a:t>o</a:t>
            </a:r>
            <a:r>
              <a:rPr spc="100"/>
              <a:t>r</a:t>
            </a:r>
            <a:r>
              <a:rPr spc="-100"/>
              <a:t>i</a:t>
            </a:r>
            <a:r>
              <a:rPr spc="-200"/>
              <a:t>n</a:t>
            </a:r>
            <a:r>
              <a:rPr spc="-600"/>
              <a:t>g</a:t>
            </a:r>
            <a:r>
              <a:rPr spc="-1400"/>
              <a:t> </a:t>
            </a:r>
            <a:r>
              <a:rPr spc="-1100"/>
              <a:t>Sy</a:t>
            </a:r>
            <a:r>
              <a:rPr spc="-1500"/>
              <a:t>s</a:t>
            </a:r>
            <a:r>
              <a:rPr spc="100"/>
              <a:t>t</a:t>
            </a:r>
            <a:r>
              <a:rPr spc="-600"/>
              <a:t>e</a:t>
            </a:r>
            <a:r>
              <a:rPr spc="-100"/>
              <a:t>m</a:t>
            </a:r>
          </a:p>
        </p:txBody>
      </p:sp>
      <p:sp>
        <p:nvSpPr>
          <p:cNvPr id="89" name="Team-D14…"/>
          <p:cNvSpPr txBox="1"/>
          <p:nvPr/>
        </p:nvSpPr>
        <p:spPr>
          <a:xfrm>
            <a:off x="8208371" y="6686846"/>
            <a:ext cx="10939039" cy="383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Team-D14 </a:t>
            </a:r>
            <a:endParaRPr b="0"/>
          </a:p>
          <a:p>
            <a:pPr defTabSz="457200">
              <a:spcBef>
                <a:spcPts val="1200"/>
              </a:spcBef>
              <a:defRPr b="1"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Mohan Vamsi A(211417104150)</a:t>
            </a:r>
          </a:p>
          <a:p>
            <a:pPr defTabSz="457200">
              <a:spcBef>
                <a:spcPts val="1200"/>
              </a:spcBef>
              <a:defRPr b="1"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Niteesh B(211417104169)</a:t>
            </a:r>
            <a:br/>
            <a:r>
              <a:t>Sai Ashwin D(211417104229) </a:t>
            </a:r>
            <a:endParaRPr b="0"/>
          </a:p>
        </p:txBody>
      </p:sp>
      <p:sp>
        <p:nvSpPr>
          <p:cNvPr id="90" name="Project coordinator:…"/>
          <p:cNvSpPr txBox="1"/>
          <p:nvPr/>
        </p:nvSpPr>
        <p:spPr>
          <a:xfrm>
            <a:off x="472817" y="8097857"/>
            <a:ext cx="4675139" cy="20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 coordinator: </a:t>
            </a:r>
          </a:p>
          <a:p>
            <a:pPr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Dr.N.Pughazendi</a:t>
            </a:r>
            <a:br/>
            <a:r>
              <a:t>Professor</a:t>
            </a:r>
          </a:p>
        </p:txBody>
      </p:sp>
      <p:sp>
        <p:nvSpPr>
          <p:cNvPr id="91" name="Project Guide :…"/>
          <p:cNvSpPr txBox="1"/>
          <p:nvPr/>
        </p:nvSpPr>
        <p:spPr>
          <a:xfrm>
            <a:off x="503297" y="5457966"/>
            <a:ext cx="4440735" cy="352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 Guide :</a:t>
            </a:r>
          </a:p>
          <a:p>
            <a:pPr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Mr. K. Kajendran</a:t>
            </a:r>
            <a:br/>
            <a:r>
              <a:t>Associate Professor </a:t>
            </a:r>
          </a:p>
          <a:p>
            <a:pPr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2"/>
          <p:cNvSpPr txBox="1"/>
          <p:nvPr>
            <p:ph type="title"/>
          </p:nvPr>
        </p:nvSpPr>
        <p:spPr>
          <a:xfrm>
            <a:off x="871291" y="662102"/>
            <a:ext cx="17581246" cy="2679701"/>
          </a:xfrm>
          <a:prstGeom prst="rect">
            <a:avLst/>
          </a:prstGeom>
        </p:spPr>
        <p:txBody>
          <a:bodyPr/>
          <a:lstStyle/>
          <a:p>
            <a:pPr marL="796290" marR="5080" indent="-784225">
              <a:lnSpc>
                <a:spcPct val="112000"/>
              </a:lnSpc>
              <a:spcBef>
                <a:spcPts val="100"/>
              </a:spcBef>
              <a:tabLst>
                <a:tab pos="800100" algn="l"/>
                <a:tab pos="7632700" algn="l"/>
              </a:tabLst>
              <a:defRPr b="0" spc="-300" sz="4100">
                <a:latin typeface="Georgia"/>
                <a:ea typeface="Georgia"/>
                <a:cs typeface="Georgia"/>
                <a:sym typeface="Georgia"/>
              </a:defRPr>
            </a:pPr>
            <a:r>
              <a:t>1.	</a:t>
            </a:r>
            <a:r>
              <a:rPr b="1" spc="-99" u="sng">
                <a:uFill>
                  <a:solidFill>
                    <a:srgbClr val="000000"/>
                  </a:solidFill>
                </a:uFill>
              </a:rPr>
              <a:t>Gaze recognition </a:t>
            </a:r>
            <a:r>
              <a:rPr b="1" spc="-199" u="sng">
                <a:uFill>
                  <a:solidFill>
                    <a:srgbClr val="000000"/>
                  </a:solidFill>
                </a:uFill>
              </a:rPr>
              <a:t>module</a:t>
            </a:r>
            <a:r>
              <a:rPr b="1" spc="-200" sz="3600"/>
              <a:t>-	</a:t>
            </a:r>
            <a:r>
              <a:rPr spc="-100" sz="3800"/>
              <a:t>Aim </a:t>
            </a:r>
            <a:r>
              <a:rPr spc="100" sz="3800"/>
              <a:t>to</a:t>
            </a:r>
            <a:r>
              <a:rPr spc="-100" sz="3800"/>
              <a:t> </a:t>
            </a:r>
            <a:r>
              <a:rPr spc="0" sz="3800"/>
              <a:t>track</a:t>
            </a:r>
            <a:r>
              <a:rPr spc="-100" sz="3800"/>
              <a:t> </a:t>
            </a:r>
            <a:r>
              <a:rPr spc="0" sz="3800"/>
              <a:t>the</a:t>
            </a:r>
            <a:r>
              <a:rPr spc="-100" sz="3800"/>
              <a:t> </a:t>
            </a:r>
            <a:r>
              <a:rPr spc="0" sz="3800"/>
              <a:t>eyeballs</a:t>
            </a:r>
            <a:r>
              <a:rPr spc="-100" sz="3800"/>
              <a:t> </a:t>
            </a:r>
            <a:r>
              <a:rPr spc="100" sz="3800"/>
              <a:t>of</a:t>
            </a:r>
            <a:r>
              <a:rPr spc="-100" sz="3800"/>
              <a:t> </a:t>
            </a:r>
            <a:r>
              <a:rPr spc="0" sz="3800"/>
              <a:t>the</a:t>
            </a:r>
            <a:r>
              <a:rPr spc="-100" sz="3800"/>
              <a:t> </a:t>
            </a:r>
            <a:r>
              <a:rPr spc="0" sz="3800"/>
              <a:t>test-taker</a:t>
            </a:r>
            <a:r>
              <a:rPr spc="-100" sz="3800"/>
              <a:t> </a:t>
            </a:r>
            <a:r>
              <a:rPr spc="0" sz="3800"/>
              <a:t>and </a:t>
            </a:r>
            <a:r>
              <a:rPr spc="-1000" sz="3800"/>
              <a:t> </a:t>
            </a:r>
            <a:r>
              <a:rPr spc="0" sz="3800"/>
              <a:t>report if he </a:t>
            </a:r>
            <a:r>
              <a:rPr spc="-100" sz="3800"/>
              <a:t>is </a:t>
            </a:r>
            <a:r>
              <a:rPr spc="0" sz="3800"/>
              <a:t>looking </a:t>
            </a:r>
            <a:r>
              <a:rPr spc="100" sz="3800"/>
              <a:t>to </a:t>
            </a:r>
            <a:r>
              <a:rPr spc="0" sz="3800"/>
              <a:t>the left, right, </a:t>
            </a:r>
            <a:r>
              <a:rPr spc="100" sz="3800"/>
              <a:t>or </a:t>
            </a:r>
            <a:r>
              <a:rPr spc="0" sz="3800"/>
              <a:t>up which he might </a:t>
            </a:r>
            <a:r>
              <a:rPr spc="200" sz="3800"/>
              <a:t>do </a:t>
            </a:r>
            <a:r>
              <a:rPr spc="100" sz="3800"/>
              <a:t>to </a:t>
            </a:r>
            <a:r>
              <a:rPr spc="0" sz="3800"/>
              <a:t>have </a:t>
            </a:r>
            <a:r>
              <a:rPr spc="200" sz="3800"/>
              <a:t>a  </a:t>
            </a:r>
            <a:r>
              <a:rPr spc="0" sz="3800"/>
              <a:t>glance at </a:t>
            </a:r>
            <a:r>
              <a:rPr spc="200" sz="3800"/>
              <a:t>a </a:t>
            </a:r>
            <a:r>
              <a:rPr spc="100" sz="3800"/>
              <a:t>notebook or </a:t>
            </a:r>
            <a:r>
              <a:rPr spc="0" sz="3800"/>
              <a:t>signal </a:t>
            </a:r>
            <a:r>
              <a:rPr spc="100" sz="3800"/>
              <a:t>to </a:t>
            </a:r>
            <a:r>
              <a:rPr spc="0" sz="3800"/>
              <a:t>someone. </a:t>
            </a:r>
            <a:r>
              <a:rPr spc="100" sz="3800"/>
              <a:t>This can be done </a:t>
            </a:r>
            <a:r>
              <a:rPr spc="0" sz="3800"/>
              <a:t>using </a:t>
            </a:r>
            <a:r>
              <a:rPr spc="-100" sz="3800"/>
              <a:t>Dlib’s  </a:t>
            </a:r>
            <a:r>
              <a:rPr spc="0" sz="3800"/>
              <a:t>facial</a:t>
            </a:r>
            <a:r>
              <a:rPr spc="-100" sz="3800"/>
              <a:t> </a:t>
            </a:r>
            <a:r>
              <a:rPr spc="0" sz="3800"/>
              <a:t>keypoint</a:t>
            </a:r>
            <a:r>
              <a:rPr spc="-100" sz="3800"/>
              <a:t> </a:t>
            </a:r>
            <a:r>
              <a:rPr spc="100" sz="3800"/>
              <a:t>detector</a:t>
            </a:r>
            <a:r>
              <a:rPr spc="-100" sz="3800"/>
              <a:t> </a:t>
            </a:r>
            <a:r>
              <a:rPr spc="0" sz="3800"/>
              <a:t>and</a:t>
            </a:r>
            <a:r>
              <a:rPr spc="-100" sz="3800"/>
              <a:t> </a:t>
            </a:r>
            <a:r>
              <a:rPr spc="100" sz="3800"/>
              <a:t>OpenCV</a:t>
            </a:r>
            <a:r>
              <a:rPr spc="-100" sz="3800"/>
              <a:t> </a:t>
            </a:r>
            <a:r>
              <a:rPr spc="0" sz="3800"/>
              <a:t>for</a:t>
            </a:r>
            <a:r>
              <a:rPr spc="-100" sz="3800"/>
              <a:t> </a:t>
            </a:r>
            <a:r>
              <a:rPr spc="0" sz="3800"/>
              <a:t>further</a:t>
            </a:r>
            <a:r>
              <a:rPr spc="-100" sz="3800"/>
              <a:t> </a:t>
            </a:r>
            <a:r>
              <a:rPr spc="0" sz="3800"/>
              <a:t>image</a:t>
            </a:r>
            <a:r>
              <a:rPr spc="-100" sz="3800"/>
              <a:t> </a:t>
            </a:r>
            <a:r>
              <a:rPr spc="0" sz="3800"/>
              <a:t>processing.</a:t>
            </a:r>
          </a:p>
        </p:txBody>
      </p:sp>
      <p:sp>
        <p:nvSpPr>
          <p:cNvPr id="119" name="object 3"/>
          <p:cNvSpPr txBox="1"/>
          <p:nvPr/>
        </p:nvSpPr>
        <p:spPr>
          <a:xfrm>
            <a:off x="871292" y="3596906"/>
            <a:ext cx="17940020" cy="582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808354" marR="5080" indent="-796289">
              <a:lnSpc>
                <a:spcPct val="112300"/>
              </a:lnSpc>
              <a:buSzPct val="100000"/>
              <a:buAutoNum type="arabicPeriod" startAt="2"/>
              <a:tabLst>
                <a:tab pos="800100" algn="l"/>
                <a:tab pos="800100" algn="l"/>
              </a:tabLst>
              <a:defRPr b="1" spc="-114" sz="4100" u="sng">
                <a:uFill>
                  <a:solidFill>
                    <a:srgbClr val="000000"/>
                  </a:solidFill>
                </a:uFill>
                <a:latin typeface="Georgia"/>
                <a:ea typeface="Georgia"/>
                <a:cs typeface="Georgia"/>
                <a:sym typeface="Georgia"/>
              </a:defRPr>
            </a:pPr>
            <a:r>
              <a:t>Mouth </a:t>
            </a:r>
            <a:r>
              <a:rPr spc="-80"/>
              <a:t>positioning </a:t>
            </a:r>
            <a:r>
              <a:rPr spc="-140"/>
              <a:t>module</a:t>
            </a:r>
            <a:r>
              <a:rPr b="0" spc="-139" sz="3600" u="none">
                <a:uFillTx/>
              </a:rPr>
              <a:t>- </a:t>
            </a:r>
            <a:r>
              <a:rPr b="0" spc="-45" sz="3800" u="none">
                <a:uFillTx/>
              </a:rPr>
              <a:t>Dlib’s </a:t>
            </a:r>
            <a:r>
              <a:rPr b="0" spc="59" sz="3800" u="none">
                <a:uFillTx/>
              </a:rPr>
              <a:t>facial </a:t>
            </a:r>
            <a:r>
              <a:rPr b="0" spc="70" sz="3800" u="none">
                <a:uFillTx/>
              </a:rPr>
              <a:t>keypoints </a:t>
            </a:r>
            <a:r>
              <a:rPr b="0" spc="45" sz="3800" u="none">
                <a:uFillTx/>
              </a:rPr>
              <a:t>are </a:t>
            </a:r>
            <a:r>
              <a:rPr b="0" spc="70" sz="3800" u="none">
                <a:uFillTx/>
              </a:rPr>
              <a:t>again </a:t>
            </a:r>
            <a:r>
              <a:rPr b="0" spc="100" sz="3800" u="none">
                <a:uFillTx/>
              </a:rPr>
              <a:t>used </a:t>
            </a:r>
            <a:r>
              <a:rPr b="0" spc="104" sz="3800" u="none">
                <a:uFillTx/>
              </a:rPr>
              <a:t>for </a:t>
            </a:r>
            <a:r>
              <a:rPr b="0" spc="25" sz="3800" u="none">
                <a:uFillTx/>
              </a:rPr>
              <a:t>this </a:t>
            </a:r>
            <a:r>
              <a:rPr b="0" spc="29" sz="3800" u="none">
                <a:uFillTx/>
              </a:rPr>
              <a:t> </a:t>
            </a:r>
            <a:r>
              <a:rPr b="0" spc="65" sz="3800" u="none">
                <a:uFillTx/>
              </a:rPr>
              <a:t>task </a:t>
            </a:r>
            <a:r>
              <a:rPr b="0" spc="110" sz="3800" u="none">
                <a:uFillTx/>
              </a:rPr>
              <a:t>and </a:t>
            </a:r>
            <a:r>
              <a:rPr b="0" spc="95" sz="3800" u="none">
                <a:uFillTx/>
              </a:rPr>
              <a:t>the </a:t>
            </a:r>
            <a:r>
              <a:rPr b="0" spc="45" sz="3800" u="none">
                <a:uFillTx/>
              </a:rPr>
              <a:t>test-taker </a:t>
            </a:r>
            <a:r>
              <a:rPr b="0" spc="-5" sz="3800" u="none">
                <a:uFillTx/>
              </a:rPr>
              <a:t>is </a:t>
            </a:r>
            <a:r>
              <a:rPr b="0" spc="29" sz="3800" u="none">
                <a:uFillTx/>
              </a:rPr>
              <a:t>required </a:t>
            </a:r>
            <a:r>
              <a:rPr b="0" spc="184" sz="3800" u="none">
                <a:uFillTx/>
              </a:rPr>
              <a:t>to </a:t>
            </a:r>
            <a:r>
              <a:rPr b="0" spc="25" sz="3800" u="none">
                <a:uFillTx/>
              </a:rPr>
              <a:t>sit </a:t>
            </a:r>
            <a:r>
              <a:rPr b="0" spc="59" sz="3800" u="none">
                <a:uFillTx/>
              </a:rPr>
              <a:t>straight </a:t>
            </a:r>
            <a:r>
              <a:rPr b="0" spc="110" sz="3800" u="none">
                <a:uFillTx/>
              </a:rPr>
              <a:t>and </a:t>
            </a:r>
            <a:r>
              <a:rPr b="0" spc="95" sz="3800" u="none">
                <a:uFillTx/>
              </a:rPr>
              <a:t>the </a:t>
            </a:r>
            <a:r>
              <a:rPr b="0" spc="90" sz="3800" u="none">
                <a:uFillTx/>
              </a:rPr>
              <a:t>distance </a:t>
            </a:r>
            <a:r>
              <a:rPr b="0" spc="119" sz="3800" u="none">
                <a:uFillTx/>
              </a:rPr>
              <a:t>between </a:t>
            </a:r>
            <a:r>
              <a:rPr b="0" spc="125" sz="3800" u="none">
                <a:uFillTx/>
              </a:rPr>
              <a:t> </a:t>
            </a:r>
            <a:r>
              <a:rPr b="0" spc="95" sz="3800" u="none">
                <a:uFillTx/>
              </a:rPr>
              <a:t>the</a:t>
            </a:r>
            <a:r>
              <a:rPr b="0" spc="-20" sz="3800" u="none">
                <a:uFillTx/>
              </a:rPr>
              <a:t> </a:t>
            </a:r>
            <a:r>
              <a:rPr b="0" spc="10" sz="3800" u="none">
                <a:uFillTx/>
              </a:rPr>
              <a:t>lips</a:t>
            </a:r>
            <a:r>
              <a:rPr b="0" spc="-14" sz="3800" u="none">
                <a:uFillTx/>
              </a:rPr>
              <a:t> </a:t>
            </a:r>
            <a:r>
              <a:rPr b="0" spc="70" sz="3800" u="none">
                <a:uFillTx/>
              </a:rPr>
              <a:t>keypoints</a:t>
            </a:r>
            <a:r>
              <a:rPr b="0" spc="-14" sz="3800" u="none">
                <a:uFillTx/>
              </a:rPr>
              <a:t> </a:t>
            </a:r>
            <a:r>
              <a:rPr b="0" spc="-5" sz="3800" u="none">
                <a:uFillTx/>
              </a:rPr>
              <a:t>is</a:t>
            </a:r>
            <a:r>
              <a:rPr b="0" spc="-14" sz="3800" u="none">
                <a:uFillTx/>
              </a:rPr>
              <a:t> </a:t>
            </a:r>
            <a:r>
              <a:rPr b="0" spc="145" sz="3800" u="none">
                <a:uFillTx/>
              </a:rPr>
              <a:t>noted</a:t>
            </a:r>
            <a:r>
              <a:rPr b="0" spc="-14" sz="3800" u="none">
                <a:uFillTx/>
              </a:rPr>
              <a:t> </a:t>
            </a:r>
            <a:r>
              <a:rPr b="0" spc="104" sz="3800" u="none">
                <a:uFillTx/>
              </a:rPr>
              <a:t>for</a:t>
            </a:r>
            <a:r>
              <a:rPr b="0" spc="-14" sz="3800" u="none">
                <a:uFillTx/>
              </a:rPr>
              <a:t> </a:t>
            </a:r>
            <a:r>
              <a:rPr b="0" spc="-175" sz="3800" u="none">
                <a:uFillTx/>
              </a:rPr>
              <a:t>100</a:t>
            </a:r>
            <a:r>
              <a:rPr b="0" spc="-20" sz="3800" u="none">
                <a:uFillTx/>
              </a:rPr>
              <a:t> </a:t>
            </a:r>
            <a:r>
              <a:rPr b="0" spc="29" sz="3800" u="none">
                <a:uFillTx/>
              </a:rPr>
              <a:t>frames</a:t>
            </a:r>
            <a:r>
              <a:rPr b="0" spc="-14" sz="3800" u="none">
                <a:uFillTx/>
              </a:rPr>
              <a:t> </a:t>
            </a:r>
            <a:r>
              <a:rPr b="0" spc="110" sz="3800" u="none">
                <a:uFillTx/>
              </a:rPr>
              <a:t>and</a:t>
            </a:r>
            <a:r>
              <a:rPr b="0" spc="-14" sz="3800" u="none">
                <a:uFillTx/>
              </a:rPr>
              <a:t> </a:t>
            </a:r>
            <a:r>
              <a:rPr b="0" spc="65" sz="3800" u="none">
                <a:uFillTx/>
              </a:rPr>
              <a:t>averaged.</a:t>
            </a:r>
            <a:r>
              <a:rPr b="0" spc="-14" sz="3800" u="none">
                <a:uFillTx/>
              </a:rPr>
              <a:t> </a:t>
            </a:r>
            <a:r>
              <a:rPr b="0" spc="-80" sz="3800" u="none">
                <a:uFillTx/>
              </a:rPr>
              <a:t>If</a:t>
            </a:r>
            <a:r>
              <a:rPr b="0" spc="-14" sz="3800" u="none">
                <a:uFillTx/>
              </a:rPr>
              <a:t> </a:t>
            </a:r>
            <a:r>
              <a:rPr b="0" spc="95" sz="3800" u="none">
                <a:uFillTx/>
              </a:rPr>
              <a:t>the</a:t>
            </a:r>
            <a:r>
              <a:rPr b="0" spc="-20" sz="3800" u="none">
                <a:uFillTx/>
              </a:rPr>
              <a:t> </a:t>
            </a:r>
            <a:r>
              <a:rPr b="0" spc="29" sz="3800" u="none">
                <a:uFillTx/>
              </a:rPr>
              <a:t>user</a:t>
            </a:r>
            <a:r>
              <a:rPr b="0" spc="-14" sz="3800" u="none">
                <a:uFillTx/>
              </a:rPr>
              <a:t> </a:t>
            </a:r>
            <a:r>
              <a:rPr b="0" spc="135" sz="3800" u="none">
                <a:uFillTx/>
              </a:rPr>
              <a:t>opens</a:t>
            </a:r>
            <a:r>
              <a:rPr b="0" spc="-14" sz="3800" u="none">
                <a:uFillTx/>
              </a:rPr>
              <a:t> </a:t>
            </a:r>
            <a:r>
              <a:rPr b="0" spc="-85" sz="3800" u="none">
                <a:uFillTx/>
              </a:rPr>
              <a:t>his/ </a:t>
            </a:r>
            <a:r>
              <a:rPr b="0" spc="-914" sz="3800" u="none">
                <a:uFillTx/>
              </a:rPr>
              <a:t> </a:t>
            </a:r>
            <a:r>
              <a:rPr b="0" spc="29" sz="3800" u="none">
                <a:uFillTx/>
              </a:rPr>
              <a:t>her </a:t>
            </a:r>
            <a:r>
              <a:rPr b="0" spc="65" sz="3800" u="none">
                <a:uFillTx/>
              </a:rPr>
              <a:t>mouth </a:t>
            </a:r>
            <a:r>
              <a:rPr b="0" spc="95" sz="3800" u="none">
                <a:uFillTx/>
              </a:rPr>
              <a:t>the </a:t>
            </a:r>
            <a:r>
              <a:rPr b="0" spc="85" sz="3800" u="none">
                <a:uFillTx/>
              </a:rPr>
              <a:t>distances </a:t>
            </a:r>
            <a:r>
              <a:rPr b="0" spc="119" sz="3800" u="none">
                <a:uFillTx/>
              </a:rPr>
              <a:t>between </a:t>
            </a:r>
            <a:r>
              <a:rPr b="0" spc="95" sz="3800" u="none">
                <a:uFillTx/>
              </a:rPr>
              <a:t>the points </a:t>
            </a:r>
            <a:r>
              <a:rPr b="0" spc="65" sz="3800" u="none">
                <a:uFillTx/>
              </a:rPr>
              <a:t>increases </a:t>
            </a:r>
            <a:r>
              <a:rPr b="0" spc="110" sz="3800" u="none">
                <a:uFillTx/>
              </a:rPr>
              <a:t>and </a:t>
            </a:r>
            <a:r>
              <a:rPr b="0" spc="10" sz="3800" u="none">
                <a:uFillTx/>
              </a:rPr>
              <a:t>if </a:t>
            </a:r>
            <a:r>
              <a:rPr b="0" spc="95" sz="3800" u="none">
                <a:uFillTx/>
              </a:rPr>
              <a:t>the </a:t>
            </a:r>
            <a:r>
              <a:rPr b="0" spc="65" sz="3800" u="none">
                <a:uFillTx/>
              </a:rPr>
              <a:t>increase </a:t>
            </a:r>
            <a:r>
              <a:rPr b="0" spc="-40" sz="3800" u="none">
                <a:uFillTx/>
              </a:rPr>
              <a:t>in </a:t>
            </a:r>
            <a:r>
              <a:rPr b="0" spc="-35" sz="3800" u="none">
                <a:uFillTx/>
              </a:rPr>
              <a:t> </a:t>
            </a:r>
            <a:r>
              <a:rPr b="0" spc="90" sz="3800" u="none">
                <a:uFillTx/>
              </a:rPr>
              <a:t>distance </a:t>
            </a:r>
            <a:r>
              <a:rPr b="0" spc="-5" sz="3800" u="none">
                <a:uFillTx/>
              </a:rPr>
              <a:t>is </a:t>
            </a:r>
            <a:r>
              <a:rPr b="0" spc="59" sz="3800" u="none">
                <a:uFillTx/>
              </a:rPr>
              <a:t>more </a:t>
            </a:r>
            <a:r>
              <a:rPr b="0" spc="75" sz="3800" u="none">
                <a:uFillTx/>
              </a:rPr>
              <a:t>than </a:t>
            </a:r>
            <a:r>
              <a:rPr b="0" spc="229" sz="3800" u="none">
                <a:uFillTx/>
              </a:rPr>
              <a:t>a </a:t>
            </a:r>
            <a:r>
              <a:rPr b="0" spc="55" sz="3800" u="none">
                <a:uFillTx/>
              </a:rPr>
              <a:t>certain </a:t>
            </a:r>
            <a:r>
              <a:rPr b="0" spc="20" sz="3800" u="none">
                <a:uFillTx/>
              </a:rPr>
              <a:t>value </a:t>
            </a:r>
            <a:r>
              <a:rPr b="0" spc="104" sz="3800" u="none">
                <a:uFillTx/>
              </a:rPr>
              <a:t>for </a:t>
            </a:r>
            <a:r>
              <a:rPr b="0" spc="110" sz="3800" u="none">
                <a:uFillTx/>
              </a:rPr>
              <a:t>at </a:t>
            </a:r>
            <a:r>
              <a:rPr b="0" spc="70" sz="3800" u="none">
                <a:uFillTx/>
              </a:rPr>
              <a:t>least </a:t>
            </a:r>
            <a:r>
              <a:rPr b="0" spc="59" sz="3800" u="none">
                <a:uFillTx/>
              </a:rPr>
              <a:t>three </a:t>
            </a:r>
            <a:r>
              <a:rPr b="0" spc="70" sz="3800" u="none">
                <a:uFillTx/>
              </a:rPr>
              <a:t>outer </a:t>
            </a:r>
            <a:r>
              <a:rPr b="0" spc="29" sz="3800" u="none">
                <a:uFillTx/>
              </a:rPr>
              <a:t>pairs </a:t>
            </a:r>
            <a:r>
              <a:rPr b="0" spc="110" sz="3800" u="none">
                <a:uFillTx/>
              </a:rPr>
              <a:t>and </a:t>
            </a:r>
            <a:r>
              <a:rPr b="0" spc="175" sz="3800" u="none">
                <a:uFillTx/>
              </a:rPr>
              <a:t>two </a:t>
            </a:r>
            <a:r>
              <a:rPr b="0" spc="180" sz="3800" u="none">
                <a:uFillTx/>
              </a:rPr>
              <a:t> </a:t>
            </a:r>
            <a:r>
              <a:rPr b="0" spc="-5" sz="3800" u="none">
                <a:uFillTx/>
              </a:rPr>
              <a:t>inner</a:t>
            </a:r>
            <a:r>
              <a:rPr b="0" spc="-20" sz="3800" u="none">
                <a:uFillTx/>
              </a:rPr>
              <a:t> </a:t>
            </a:r>
            <a:r>
              <a:rPr b="0" spc="29" sz="3800" u="none">
                <a:uFillTx/>
              </a:rPr>
              <a:t>pairs</a:t>
            </a:r>
            <a:r>
              <a:rPr b="0" spc="-14" sz="3800" u="none">
                <a:uFillTx/>
              </a:rPr>
              <a:t> </a:t>
            </a:r>
            <a:r>
              <a:rPr b="0" spc="75" sz="3800" u="none">
                <a:uFillTx/>
              </a:rPr>
              <a:t>then</a:t>
            </a:r>
            <a:r>
              <a:rPr b="0" spc="-14" sz="3800" u="none">
                <a:uFillTx/>
              </a:rPr>
              <a:t> </a:t>
            </a:r>
            <a:r>
              <a:rPr b="0" spc="20" sz="3800" u="none">
                <a:uFillTx/>
              </a:rPr>
              <a:t>infringement</a:t>
            </a:r>
            <a:r>
              <a:rPr b="0" spc="-14" sz="3800" u="none">
                <a:uFillTx/>
              </a:rPr>
              <a:t> </a:t>
            </a:r>
            <a:r>
              <a:rPr b="0" spc="-5" sz="3800" u="none">
                <a:uFillTx/>
              </a:rPr>
              <a:t>is</a:t>
            </a:r>
            <a:r>
              <a:rPr b="0" spc="-14" sz="3800" u="none">
                <a:uFillTx/>
              </a:rPr>
              <a:t> </a:t>
            </a:r>
            <a:r>
              <a:rPr b="0" spc="85" sz="3800" u="none">
                <a:uFillTx/>
              </a:rPr>
              <a:t>reported.</a:t>
            </a:r>
            <a:endParaRPr spc="-105" sz="3800"/>
          </a:p>
          <a:p>
            <a:pPr marL="808354" marR="283845" indent="-796289">
              <a:lnSpc>
                <a:spcPct val="111899"/>
              </a:lnSpc>
              <a:spcBef>
                <a:spcPts val="2100"/>
              </a:spcBef>
              <a:buSzPct val="100000"/>
              <a:buAutoNum type="arabicPeriod" startAt="2"/>
              <a:tabLst>
                <a:tab pos="800100" algn="l"/>
                <a:tab pos="800100" algn="l"/>
              </a:tabLst>
              <a:defRPr b="1" spc="-150" sz="4100" u="sng">
                <a:uFill>
                  <a:solidFill>
                    <a:srgbClr val="000000"/>
                  </a:solidFill>
                </a:uFill>
                <a:latin typeface="Georgia"/>
                <a:ea typeface="Georgia"/>
                <a:cs typeface="Georgia"/>
                <a:sym typeface="Georgia"/>
              </a:defRPr>
            </a:pPr>
            <a:r>
              <a:t>Person </a:t>
            </a:r>
            <a:r>
              <a:rPr spc="20"/>
              <a:t>Count </a:t>
            </a:r>
            <a:r>
              <a:rPr spc="-95"/>
              <a:t>and </a:t>
            </a:r>
            <a:r>
              <a:rPr spc="-145"/>
              <a:t>Mobile </a:t>
            </a:r>
            <a:r>
              <a:rPr spc="-75"/>
              <a:t>detection</a:t>
            </a:r>
            <a:r>
              <a:rPr b="0" spc="-75" sz="3600" u="none">
                <a:uFillTx/>
              </a:rPr>
              <a:t>- </a:t>
            </a:r>
            <a:r>
              <a:rPr b="0" spc="215" sz="3800" u="none">
                <a:uFillTx/>
              </a:rPr>
              <a:t>The </a:t>
            </a:r>
            <a:r>
              <a:rPr b="0" spc="50" sz="3800" u="none">
                <a:uFillTx/>
              </a:rPr>
              <a:t>pre-trained </a:t>
            </a:r>
            <a:r>
              <a:rPr b="0" spc="70" sz="3800" u="none">
                <a:uFillTx/>
              </a:rPr>
              <a:t>weights </a:t>
            </a:r>
            <a:r>
              <a:rPr b="0" spc="209" sz="3800" u="none">
                <a:uFillTx/>
              </a:rPr>
              <a:t>of </a:t>
            </a:r>
            <a:r>
              <a:rPr b="0" spc="215" sz="3800" u="none">
                <a:uFillTx/>
              </a:rPr>
              <a:t> </a:t>
            </a:r>
            <a:r>
              <a:rPr b="0" spc="80" sz="3800" u="none">
                <a:uFillTx/>
              </a:rPr>
              <a:t>YOLOv3</a:t>
            </a:r>
            <a:r>
              <a:rPr b="0" spc="-14" sz="3800" u="none">
                <a:uFillTx/>
              </a:rPr>
              <a:t> </a:t>
            </a:r>
            <a:r>
              <a:rPr b="0" spc="55" sz="3800" u="none">
                <a:uFillTx/>
              </a:rPr>
              <a:t>trained</a:t>
            </a:r>
            <a:r>
              <a:rPr b="0" spc="-14" sz="3800" u="none">
                <a:uFillTx/>
              </a:rPr>
              <a:t> </a:t>
            </a:r>
            <a:r>
              <a:rPr b="0" spc="170" sz="3800" u="none">
                <a:uFillTx/>
              </a:rPr>
              <a:t>on</a:t>
            </a:r>
            <a:r>
              <a:rPr b="0" spc="-14" sz="3800" u="none">
                <a:uFillTx/>
              </a:rPr>
              <a:t> </a:t>
            </a:r>
            <a:r>
              <a:rPr b="0" spc="95" sz="3800" u="none">
                <a:uFillTx/>
              </a:rPr>
              <a:t>the</a:t>
            </a:r>
            <a:r>
              <a:rPr b="0" spc="-10" sz="3800" u="none">
                <a:uFillTx/>
              </a:rPr>
              <a:t> </a:t>
            </a:r>
            <a:r>
              <a:rPr b="0" spc="400" sz="3800" u="none">
                <a:uFillTx/>
              </a:rPr>
              <a:t>COCO</a:t>
            </a:r>
            <a:r>
              <a:rPr b="0" spc="-14" sz="3800" u="none">
                <a:uFillTx/>
              </a:rPr>
              <a:t> </a:t>
            </a:r>
            <a:r>
              <a:rPr b="0" spc="125" sz="3800" u="none">
                <a:uFillTx/>
              </a:rPr>
              <a:t>dataset</a:t>
            </a:r>
            <a:r>
              <a:rPr b="0" spc="-14" sz="3800" u="none">
                <a:uFillTx/>
              </a:rPr>
              <a:t> </a:t>
            </a:r>
            <a:r>
              <a:rPr b="0" spc="184" sz="3800" u="none">
                <a:uFillTx/>
              </a:rPr>
              <a:t>to</a:t>
            </a:r>
            <a:r>
              <a:rPr b="0" spc="-10" sz="3800" u="none">
                <a:uFillTx/>
              </a:rPr>
              <a:t> </a:t>
            </a:r>
            <a:r>
              <a:rPr b="0" spc="135" sz="3800" u="none">
                <a:uFillTx/>
              </a:rPr>
              <a:t>detect</a:t>
            </a:r>
            <a:r>
              <a:rPr b="0" spc="-14" sz="3800" u="none">
                <a:uFillTx/>
              </a:rPr>
              <a:t> </a:t>
            </a:r>
            <a:r>
              <a:rPr b="0" spc="135" sz="3800" u="none">
                <a:uFillTx/>
              </a:rPr>
              <a:t>people</a:t>
            </a:r>
            <a:r>
              <a:rPr b="0" spc="-14" sz="3800" u="none">
                <a:uFillTx/>
              </a:rPr>
              <a:t> </a:t>
            </a:r>
            <a:r>
              <a:rPr b="0" spc="110" sz="3800" u="none">
                <a:uFillTx/>
              </a:rPr>
              <a:t>and</a:t>
            </a:r>
            <a:r>
              <a:rPr b="0" spc="-10" sz="3800" u="none">
                <a:uFillTx/>
              </a:rPr>
              <a:t> </a:t>
            </a:r>
            <a:r>
              <a:rPr b="0" spc="50" sz="3800" u="none">
                <a:uFillTx/>
              </a:rPr>
              <a:t>mobile</a:t>
            </a:r>
            <a:r>
              <a:rPr b="0" spc="-14" sz="3800" u="none">
                <a:uFillTx/>
              </a:rPr>
              <a:t> </a:t>
            </a:r>
            <a:r>
              <a:rPr b="0" spc="119" sz="3800" u="none">
                <a:uFillTx/>
              </a:rPr>
              <a:t>phones </a:t>
            </a:r>
            <a:r>
              <a:rPr b="0" spc="-914" sz="3800" u="none">
                <a:uFillTx/>
              </a:rPr>
              <a:t> </a:t>
            </a:r>
            <a:r>
              <a:rPr b="0" spc="-40" sz="3800" u="none">
                <a:uFillTx/>
              </a:rPr>
              <a:t>in</a:t>
            </a:r>
            <a:r>
              <a:rPr b="0" spc="-20" sz="3800" u="none">
                <a:uFillTx/>
              </a:rPr>
              <a:t> </a:t>
            </a:r>
            <a:r>
              <a:rPr b="0" spc="95" sz="3800" u="none">
                <a:uFillTx/>
              </a:rPr>
              <a:t>the</a:t>
            </a:r>
            <a:r>
              <a:rPr b="0" spc="-14" sz="3800" u="none">
                <a:uFillTx/>
              </a:rPr>
              <a:t> </a:t>
            </a:r>
            <a:r>
              <a:rPr b="0" spc="104" sz="3800" u="none">
                <a:uFillTx/>
              </a:rPr>
              <a:t>webcam</a:t>
            </a:r>
            <a:r>
              <a:rPr b="0" spc="-14" sz="3800" u="none">
                <a:uFillTx/>
              </a:rPr>
              <a:t> </a:t>
            </a:r>
            <a:r>
              <a:rPr b="0" spc="100" sz="3800" u="none">
                <a:uFillTx/>
              </a:rPr>
              <a:t>feed.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2"/>
          <p:cNvSpPr txBox="1"/>
          <p:nvPr>
            <p:ph type="title"/>
          </p:nvPr>
        </p:nvSpPr>
        <p:spPr>
          <a:xfrm>
            <a:off x="624100" y="226807"/>
            <a:ext cx="18034636" cy="1845947"/>
          </a:xfrm>
          <a:prstGeom prst="rect">
            <a:avLst/>
          </a:prstGeom>
        </p:spPr>
        <p:txBody>
          <a:bodyPr/>
          <a:lstStyle/>
          <a:p>
            <a:pPr marL="168275" marR="5080" indent="-156210" algn="just">
              <a:lnSpc>
                <a:spcPct val="112700"/>
              </a:lnSpc>
              <a:spcBef>
                <a:spcPts val="100"/>
              </a:spcBef>
              <a:defRPr b="0" baseline="13019" spc="-100" sz="4800">
                <a:latin typeface="Georgia"/>
                <a:ea typeface="Georgia"/>
                <a:cs typeface="Georgia"/>
                <a:sym typeface="Georgia"/>
              </a:defRPr>
            </a:pPr>
            <a:r>
              <a:t>4.</a:t>
            </a:r>
            <a:r>
              <a:rPr baseline="0" sz="3200"/>
              <a:t> </a:t>
            </a:r>
            <a:r>
              <a:rPr b="1" baseline="0" spc="-200" sz="3600" u="sng">
                <a:uFill>
                  <a:solidFill>
                    <a:srgbClr val="000000"/>
                  </a:solidFill>
                </a:uFill>
              </a:rPr>
              <a:t>Face</a:t>
            </a:r>
            <a:r>
              <a:rPr b="1" baseline="0" sz="3600" u="sng">
                <a:uFill>
                  <a:solidFill>
                    <a:srgbClr val="000000"/>
                  </a:solidFill>
                </a:uFill>
              </a:rPr>
              <a:t> recognition</a:t>
            </a:r>
            <a:r>
              <a:rPr baseline="0" sz="3200"/>
              <a:t>- </a:t>
            </a:r>
            <a:r>
              <a:rPr baseline="0" spc="100" sz="3400"/>
              <a:t>OpenCV</a:t>
            </a:r>
            <a:r>
              <a:rPr baseline="0" sz="3400"/>
              <a:t> </a:t>
            </a:r>
            <a:r>
              <a:rPr baseline="0" spc="0" sz="3400"/>
              <a:t>face_recognition</a:t>
            </a:r>
            <a:r>
              <a:rPr baseline="0" sz="3400"/>
              <a:t> </a:t>
            </a:r>
            <a:r>
              <a:rPr baseline="0" spc="0" sz="3400"/>
              <a:t>model</a:t>
            </a:r>
            <a:r>
              <a:rPr baseline="0" sz="3400"/>
              <a:t> in </a:t>
            </a:r>
            <a:r>
              <a:rPr baseline="0" spc="100" sz="3400"/>
              <a:t>python</a:t>
            </a:r>
            <a:r>
              <a:rPr baseline="0" sz="3400"/>
              <a:t> is </a:t>
            </a:r>
            <a:r>
              <a:rPr baseline="0" spc="0" sz="3400"/>
              <a:t>used</a:t>
            </a:r>
            <a:r>
              <a:rPr baseline="0" sz="3400"/>
              <a:t> </a:t>
            </a:r>
            <a:r>
              <a:rPr baseline="0" spc="100" sz="3400"/>
              <a:t>to</a:t>
            </a:r>
            <a:r>
              <a:rPr baseline="0" sz="3400"/>
              <a:t> </a:t>
            </a:r>
            <a:r>
              <a:rPr baseline="0" spc="0" sz="3400"/>
              <a:t>implement</a:t>
            </a:r>
            <a:r>
              <a:rPr baseline="0" sz="3400"/>
              <a:t> </a:t>
            </a:r>
            <a:r>
              <a:rPr baseline="0" spc="0" sz="3400"/>
              <a:t>the </a:t>
            </a:r>
            <a:r>
              <a:rPr baseline="0" spc="-900" sz="3400"/>
              <a:t> </a:t>
            </a:r>
            <a:r>
              <a:rPr baseline="0" spc="0" sz="3400"/>
              <a:t>module.</a:t>
            </a:r>
            <a:r>
              <a:rPr baseline="0" sz="3400"/>
              <a:t> </a:t>
            </a:r>
            <a:r>
              <a:rPr baseline="0" spc="100" sz="3400"/>
              <a:t>The</a:t>
            </a:r>
            <a:r>
              <a:rPr baseline="0" sz="3400"/>
              <a:t> </a:t>
            </a:r>
            <a:r>
              <a:rPr baseline="0" spc="0" sz="3400"/>
              <a:t>module</a:t>
            </a:r>
            <a:r>
              <a:rPr baseline="0" sz="3400"/>
              <a:t> </a:t>
            </a:r>
            <a:r>
              <a:rPr baseline="0" spc="100" sz="3400"/>
              <a:t>OpenCV</a:t>
            </a:r>
            <a:r>
              <a:rPr baseline="0" sz="3400"/>
              <a:t> </a:t>
            </a:r>
            <a:r>
              <a:rPr baseline="0" spc="0" sz="3400"/>
              <a:t>(Open</a:t>
            </a:r>
            <a:r>
              <a:rPr baseline="0" sz="3400"/>
              <a:t> </a:t>
            </a:r>
            <a:r>
              <a:rPr baseline="0" spc="0" sz="3400"/>
              <a:t>source</a:t>
            </a:r>
            <a:r>
              <a:rPr baseline="0" sz="3400"/>
              <a:t> </a:t>
            </a:r>
            <a:r>
              <a:rPr baseline="0" spc="0" sz="3400"/>
              <a:t>computer</a:t>
            </a:r>
            <a:r>
              <a:rPr baseline="0" sz="3400"/>
              <a:t> vision) is </a:t>
            </a:r>
            <a:r>
              <a:rPr baseline="0" spc="100" sz="3400"/>
              <a:t>a</a:t>
            </a:r>
            <a:r>
              <a:rPr baseline="0" sz="3400"/>
              <a:t> </a:t>
            </a:r>
            <a:r>
              <a:rPr baseline="0" spc="0" sz="3400"/>
              <a:t>library</a:t>
            </a:r>
            <a:r>
              <a:rPr baseline="0" sz="3400"/>
              <a:t> </a:t>
            </a:r>
            <a:r>
              <a:rPr baseline="0" spc="100" sz="3400"/>
              <a:t>of</a:t>
            </a:r>
            <a:r>
              <a:rPr baseline="0" sz="3400"/>
              <a:t> </a:t>
            </a:r>
            <a:r>
              <a:rPr baseline="0" spc="0" sz="3400"/>
              <a:t>programming  functions</a:t>
            </a:r>
            <a:r>
              <a:rPr baseline="0" sz="3400"/>
              <a:t> mainly </a:t>
            </a:r>
            <a:r>
              <a:rPr baseline="0" spc="0" sz="3400"/>
              <a:t>aimed</a:t>
            </a:r>
            <a:r>
              <a:rPr baseline="0" sz="3400"/>
              <a:t> </a:t>
            </a:r>
            <a:r>
              <a:rPr baseline="0" spc="0" sz="3400"/>
              <a:t>at</a:t>
            </a:r>
            <a:r>
              <a:rPr baseline="0" sz="3400"/>
              <a:t> real-time </a:t>
            </a:r>
            <a:r>
              <a:rPr baseline="0" spc="0" sz="3400"/>
              <a:t>computer</a:t>
            </a:r>
            <a:r>
              <a:rPr baseline="0" sz="3400"/>
              <a:t> </a:t>
            </a:r>
            <a:r>
              <a:rPr baseline="0" spc="0" sz="3400"/>
              <a:t>vision.</a:t>
            </a:r>
          </a:p>
        </p:txBody>
      </p:sp>
      <p:sp>
        <p:nvSpPr>
          <p:cNvPr id="122" name="object 3"/>
          <p:cNvSpPr txBox="1"/>
          <p:nvPr/>
        </p:nvSpPr>
        <p:spPr>
          <a:xfrm>
            <a:off x="624100" y="2277697"/>
            <a:ext cx="18010506" cy="235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68275" marR="5080" indent="-156210">
              <a:lnSpc>
                <a:spcPct val="112799"/>
              </a:lnSpc>
              <a:spcBef>
                <a:spcPts val="100"/>
              </a:spcBef>
              <a:tabLst>
                <a:tab pos="4864100" algn="l"/>
              </a:tabLst>
              <a:defRPr baseline="13019" spc="-75" sz="4800">
                <a:latin typeface="Georgia"/>
                <a:ea typeface="Georgia"/>
                <a:cs typeface="Georgia"/>
                <a:sym typeface="Georgia"/>
              </a:defRPr>
            </a:pPr>
            <a:r>
              <a:t>5.</a:t>
            </a:r>
            <a:r>
              <a:rPr spc="7"/>
              <a:t> </a:t>
            </a:r>
            <a:r>
              <a:rPr b="1" baseline="0" spc="-114" sz="3600"/>
              <a:t>Audio</a:t>
            </a:r>
            <a:r>
              <a:rPr b="1" baseline="0" spc="-34" sz="3600"/>
              <a:t> </a:t>
            </a:r>
            <a:r>
              <a:rPr b="1" baseline="0" spc="-90" sz="3600"/>
              <a:t>recognition</a:t>
            </a:r>
            <a:r>
              <a:rPr baseline="0" spc="-90" sz="3200"/>
              <a:t>-	</a:t>
            </a:r>
            <a:r>
              <a:rPr baseline="0" spc="180" sz="3400"/>
              <a:t>The</a:t>
            </a:r>
            <a:r>
              <a:rPr baseline="0" spc="-10" sz="3400"/>
              <a:t> </a:t>
            </a:r>
            <a:r>
              <a:rPr baseline="0" spc="69" sz="3400"/>
              <a:t>idea</a:t>
            </a:r>
            <a:r>
              <a:rPr baseline="0" spc="-10" sz="3400"/>
              <a:t> </a:t>
            </a:r>
            <a:r>
              <a:rPr baseline="0" spc="-15" sz="3400"/>
              <a:t>is</a:t>
            </a:r>
            <a:r>
              <a:rPr baseline="0" spc="-5" sz="3400"/>
              <a:t> </a:t>
            </a:r>
            <a:r>
              <a:rPr baseline="0" spc="155" sz="3400"/>
              <a:t>to</a:t>
            </a:r>
            <a:r>
              <a:rPr baseline="0" spc="-10" sz="3400"/>
              <a:t> </a:t>
            </a:r>
            <a:r>
              <a:rPr baseline="0" spc="80" sz="3400"/>
              <a:t>record</a:t>
            </a:r>
            <a:r>
              <a:rPr baseline="0" spc="-10" sz="3400"/>
              <a:t> </a:t>
            </a:r>
            <a:r>
              <a:rPr baseline="0" spc="60" sz="3400"/>
              <a:t>audio</a:t>
            </a:r>
            <a:r>
              <a:rPr baseline="0" spc="-10" sz="3400"/>
              <a:t> </a:t>
            </a:r>
            <a:r>
              <a:rPr baseline="0" spc="25" sz="3400"/>
              <a:t>from</a:t>
            </a:r>
            <a:r>
              <a:rPr baseline="0" spc="-5" sz="3400"/>
              <a:t> </a:t>
            </a:r>
            <a:r>
              <a:rPr baseline="0" spc="69" sz="3400"/>
              <a:t>the</a:t>
            </a:r>
            <a:r>
              <a:rPr baseline="0" spc="-10" sz="3400"/>
              <a:t> </a:t>
            </a:r>
            <a:r>
              <a:rPr baseline="0" spc="60" sz="3400"/>
              <a:t>microphone</a:t>
            </a:r>
            <a:r>
              <a:rPr baseline="0" spc="-10" sz="3400"/>
              <a:t> </a:t>
            </a:r>
            <a:r>
              <a:rPr baseline="0" spc="85" sz="3400"/>
              <a:t>and</a:t>
            </a:r>
            <a:r>
              <a:rPr baseline="0" spc="-10" sz="3400"/>
              <a:t> </a:t>
            </a:r>
            <a:r>
              <a:rPr baseline="0" spc="75" sz="3400"/>
              <a:t>convert</a:t>
            </a:r>
            <a:r>
              <a:rPr baseline="0" spc="-5" sz="3400"/>
              <a:t> </a:t>
            </a:r>
            <a:r>
              <a:rPr baseline="0" spc="0" sz="3400"/>
              <a:t>it</a:t>
            </a:r>
            <a:r>
              <a:rPr baseline="0" spc="-10" sz="3400"/>
              <a:t> </a:t>
            </a:r>
            <a:r>
              <a:rPr baseline="0" spc="155" sz="3400"/>
              <a:t>to </a:t>
            </a:r>
            <a:r>
              <a:rPr baseline="0" spc="-818" sz="3400"/>
              <a:t> </a:t>
            </a:r>
            <a:r>
              <a:rPr baseline="0" spc="50" sz="3400"/>
              <a:t>text </a:t>
            </a:r>
            <a:r>
              <a:rPr baseline="0" spc="20" sz="3400"/>
              <a:t>using </a:t>
            </a:r>
            <a:r>
              <a:rPr baseline="0" spc="95" sz="3400"/>
              <a:t>Google’s </a:t>
            </a:r>
            <a:r>
              <a:rPr baseline="0" spc="100" sz="3400"/>
              <a:t>speech </a:t>
            </a:r>
            <a:r>
              <a:rPr baseline="0" spc="65" sz="3400"/>
              <a:t>recognition </a:t>
            </a:r>
            <a:r>
              <a:rPr baseline="0" spc="-85" sz="3400"/>
              <a:t>API. </a:t>
            </a:r>
            <a:r>
              <a:rPr baseline="0" spc="180" sz="3400"/>
              <a:t>The </a:t>
            </a:r>
            <a:r>
              <a:rPr baseline="0" spc="-100" sz="3400"/>
              <a:t>API </a:t>
            </a:r>
            <a:r>
              <a:rPr baseline="0" spc="85" sz="3400"/>
              <a:t>needs </a:t>
            </a:r>
            <a:r>
              <a:rPr baseline="0" spc="195" sz="3400"/>
              <a:t>a </a:t>
            </a:r>
            <a:r>
              <a:rPr baseline="0" spc="65" sz="3400"/>
              <a:t>continuous </a:t>
            </a:r>
            <a:r>
              <a:rPr baseline="0" spc="80" sz="3400"/>
              <a:t>voice </a:t>
            </a:r>
            <a:r>
              <a:rPr baseline="0" spc="25" sz="3400"/>
              <a:t>from </a:t>
            </a:r>
            <a:r>
              <a:rPr baseline="0" spc="69" sz="3400"/>
              <a:t>the </a:t>
            </a:r>
            <a:r>
              <a:rPr baseline="0" spc="75" sz="3400"/>
              <a:t> </a:t>
            </a:r>
            <a:r>
              <a:rPr baseline="0" spc="60" sz="3400"/>
              <a:t>microphone </a:t>
            </a:r>
            <a:r>
              <a:rPr baseline="0" spc="20" sz="3400"/>
              <a:t>which </a:t>
            </a:r>
            <a:r>
              <a:rPr baseline="0" spc="-15" sz="3400"/>
              <a:t>is </a:t>
            </a:r>
            <a:r>
              <a:rPr baseline="0" spc="130" sz="3400"/>
              <a:t>not </a:t>
            </a:r>
            <a:r>
              <a:rPr baseline="0" spc="20" sz="3400"/>
              <a:t>plausible </a:t>
            </a:r>
            <a:r>
              <a:rPr baseline="0" spc="165" sz="3400"/>
              <a:t>so </a:t>
            </a:r>
            <a:r>
              <a:rPr baseline="0" spc="69" sz="3400"/>
              <a:t>the </a:t>
            </a:r>
            <a:r>
              <a:rPr baseline="0" spc="60" sz="3400"/>
              <a:t>audio </a:t>
            </a:r>
            <a:r>
              <a:rPr baseline="0" spc="-15" sz="3400"/>
              <a:t>is </a:t>
            </a:r>
            <a:r>
              <a:rPr baseline="0" spc="90" sz="3400"/>
              <a:t>recorded </a:t>
            </a:r>
            <a:r>
              <a:rPr baseline="0" spc="-45" sz="3400"/>
              <a:t>in </a:t>
            </a:r>
            <a:r>
              <a:rPr baseline="0" spc="10" sz="3400"/>
              <a:t>chunks </a:t>
            </a:r>
            <a:r>
              <a:rPr baseline="0" spc="34" sz="3400"/>
              <a:t>such </a:t>
            </a:r>
            <a:r>
              <a:rPr baseline="0" spc="40" sz="3400"/>
              <a:t>there </a:t>
            </a:r>
            <a:r>
              <a:rPr baseline="0" spc="-15" sz="3400"/>
              <a:t>is </a:t>
            </a:r>
            <a:r>
              <a:rPr baseline="0" spc="135" sz="3400"/>
              <a:t>no </a:t>
            </a:r>
            <a:r>
              <a:rPr baseline="0" spc="139" sz="3400"/>
              <a:t> </a:t>
            </a:r>
            <a:r>
              <a:rPr baseline="0" spc="69" sz="3400"/>
              <a:t>compulsory</a:t>
            </a:r>
            <a:r>
              <a:rPr baseline="0" spc="-15" sz="3400"/>
              <a:t> </a:t>
            </a:r>
            <a:r>
              <a:rPr baseline="0" spc="100" sz="3400"/>
              <a:t>space</a:t>
            </a:r>
            <a:r>
              <a:rPr baseline="0" spc="-15" sz="3400"/>
              <a:t> </a:t>
            </a:r>
            <a:r>
              <a:rPr baseline="0" spc="10" sz="3400"/>
              <a:t>requirement</a:t>
            </a:r>
            <a:r>
              <a:rPr baseline="0" spc="-15" sz="3400"/>
              <a:t> </a:t>
            </a:r>
            <a:r>
              <a:rPr baseline="0" spc="-45" sz="3400"/>
              <a:t>in</a:t>
            </a:r>
            <a:r>
              <a:rPr baseline="0" spc="-15" sz="3400"/>
              <a:t> </a:t>
            </a:r>
            <a:r>
              <a:rPr baseline="0" spc="20" sz="3400"/>
              <a:t>using</a:t>
            </a:r>
            <a:r>
              <a:rPr baseline="0" spc="-15" sz="3400"/>
              <a:t> </a:t>
            </a:r>
            <a:r>
              <a:rPr baseline="0" spc="10" sz="3400"/>
              <a:t>this</a:t>
            </a:r>
            <a:r>
              <a:rPr baseline="0" spc="-15" sz="3400"/>
              <a:t> </a:t>
            </a:r>
            <a:r>
              <a:rPr baseline="0" spc="69" sz="3400"/>
              <a:t>method.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2"/>
          <p:cNvSpPr txBox="1"/>
          <p:nvPr>
            <p:ph type="title"/>
          </p:nvPr>
        </p:nvSpPr>
        <p:spPr>
          <a:xfrm>
            <a:off x="7117909" y="845492"/>
            <a:ext cx="5868671" cy="108140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</a:t>
            </a:r>
            <a:r>
              <a:rPr spc="-200"/>
              <a:t>u</a:t>
            </a:r>
            <a:r>
              <a:rPr spc="-100"/>
              <a:t>n</a:t>
            </a:r>
            <a:r>
              <a:rPr spc="-600"/>
              <a:t>c</a:t>
            </a:r>
            <a:r>
              <a:rPr spc="0"/>
              <a:t>ti</a:t>
            </a:r>
            <a:r>
              <a:t>o</a:t>
            </a:r>
            <a:r>
              <a:rPr spc="-100"/>
              <a:t>n</a:t>
            </a:r>
            <a:r>
              <a:rPr spc="-400"/>
              <a:t>a</a:t>
            </a:r>
            <a:r>
              <a:rPr spc="-100"/>
              <a:t>li</a:t>
            </a:r>
            <a:r>
              <a:rPr spc="0"/>
              <a:t>ti</a:t>
            </a:r>
            <a:r>
              <a:rPr spc="-400"/>
              <a:t>e</a:t>
            </a:r>
            <a:r>
              <a:rPr spc="-900"/>
              <a:t>s</a:t>
            </a:r>
          </a:p>
        </p:txBody>
      </p:sp>
      <p:sp>
        <p:nvSpPr>
          <p:cNvPr id="125" name="object 3"/>
          <p:cNvSpPr txBox="1"/>
          <p:nvPr>
            <p:ph type="body" idx="1"/>
          </p:nvPr>
        </p:nvSpPr>
        <p:spPr>
          <a:xfrm>
            <a:off x="876860" y="2861400"/>
            <a:ext cx="18037778" cy="6711316"/>
          </a:xfrm>
          <a:prstGeom prst="rect">
            <a:avLst/>
          </a:prstGeom>
        </p:spPr>
        <p:txBody>
          <a:bodyPr/>
          <a:lstStyle/>
          <a:p>
            <a:pPr marL="234676" marR="4927" indent="-221742" defTabSz="886968">
              <a:lnSpc>
                <a:spcPct val="113399"/>
              </a:lnSpc>
              <a:buSzPct val="100000"/>
              <a:buChar char="•"/>
              <a:defRPr spc="-215" sz="38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</a:t>
            </a:r>
            <a:r>
              <a:rPr spc="0"/>
              <a:t>this module the remote proctoring services include </a:t>
            </a:r>
            <a:r>
              <a:rPr spc="107"/>
              <a:t>advanced </a:t>
            </a:r>
            <a:r>
              <a:rPr spc="0"/>
              <a:t>features such </a:t>
            </a:r>
            <a:r>
              <a:rPr spc="107"/>
              <a:t>as  </a:t>
            </a:r>
            <a:r>
              <a:rPr spc="0"/>
              <a:t>automated </a:t>
            </a:r>
            <a:r>
              <a:t>ID </a:t>
            </a:r>
            <a:r>
              <a:rPr spc="0"/>
              <a:t>verification </a:t>
            </a:r>
            <a:r>
              <a:rPr spc="107"/>
              <a:t>and </a:t>
            </a:r>
            <a:r>
              <a:rPr spc="0"/>
              <a:t>authentication, real-time monitoring, </a:t>
            </a:r>
            <a:r>
              <a:rPr spc="107"/>
              <a:t>content  </a:t>
            </a:r>
            <a:r>
              <a:rPr spc="0"/>
              <a:t>protection, </a:t>
            </a:r>
            <a:r>
              <a:rPr spc="215"/>
              <a:t>a </a:t>
            </a:r>
            <a:r>
              <a:rPr spc="0"/>
              <a:t>secure browser, computer </a:t>
            </a:r>
            <a:r>
              <a:rPr spc="107"/>
              <a:t>lockdown </a:t>
            </a:r>
            <a:r>
              <a:rPr spc="0"/>
              <a:t>settings, administrative controls </a:t>
            </a:r>
            <a:r>
              <a:rPr spc="107"/>
              <a:t> and data </a:t>
            </a:r>
            <a:r>
              <a:rPr spc="0"/>
              <a:t>analytics. </a:t>
            </a:r>
            <a:endParaRPr spc="0"/>
          </a:p>
          <a:p>
            <a:pPr marL="234676" marR="4927" indent="-221742" defTabSz="886968">
              <a:lnSpc>
                <a:spcPct val="113399"/>
              </a:lnSpc>
              <a:buSzPct val="100000"/>
              <a:buChar char="•"/>
              <a:defRPr spc="-215" sz="38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0"/>
              <a:t>Automated proctoring involves the use </a:t>
            </a:r>
            <a:r>
              <a:rPr spc="107"/>
              <a:t>of software to detect </a:t>
            </a:r>
            <a:r>
              <a:rPr spc="0"/>
              <a:t>any  form</a:t>
            </a:r>
            <a:r>
              <a:rPr spc="-107"/>
              <a:t> </a:t>
            </a:r>
            <a:r>
              <a:rPr spc="107"/>
              <a:t>of</a:t>
            </a:r>
            <a:r>
              <a:rPr spc="-107"/>
              <a:t> </a:t>
            </a:r>
            <a:r>
              <a:rPr spc="0"/>
              <a:t>fraudulent</a:t>
            </a:r>
            <a:r>
              <a:rPr spc="-107"/>
              <a:t> </a:t>
            </a:r>
            <a:r>
              <a:rPr spc="0"/>
              <a:t>activity.</a:t>
            </a:r>
            <a:r>
              <a:rPr spc="-107"/>
              <a:t> </a:t>
            </a:r>
            <a:endParaRPr spc="-107"/>
          </a:p>
          <a:p>
            <a:pPr marL="234676" marR="4927" indent="-221742" defTabSz="886968">
              <a:lnSpc>
                <a:spcPct val="113399"/>
              </a:lnSpc>
              <a:buSzPct val="100000"/>
              <a:buChar char="•"/>
              <a:defRPr spc="-215" sz="38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-107"/>
              <a:t>It </a:t>
            </a:r>
            <a:r>
              <a:rPr spc="107"/>
              <a:t>can</a:t>
            </a:r>
            <a:r>
              <a:rPr spc="-107"/>
              <a:t> </a:t>
            </a:r>
            <a:r>
              <a:rPr spc="0"/>
              <a:t>identify</a:t>
            </a:r>
            <a:r>
              <a:rPr spc="-107"/>
              <a:t> </a:t>
            </a:r>
            <a:r>
              <a:rPr spc="0"/>
              <a:t>if</a:t>
            </a:r>
            <a:r>
              <a:rPr spc="-107"/>
              <a:t> </a:t>
            </a:r>
            <a:r>
              <a:rPr spc="0"/>
              <a:t>another</a:t>
            </a:r>
            <a:r>
              <a:rPr spc="-107"/>
              <a:t> </a:t>
            </a:r>
            <a:r>
              <a:rPr spc="107"/>
              <a:t>person</a:t>
            </a:r>
            <a:r>
              <a:rPr spc="-107"/>
              <a:t> is </a:t>
            </a:r>
            <a:r>
              <a:rPr spc="0"/>
              <a:t>present</a:t>
            </a:r>
            <a:r>
              <a:rPr spc="-107"/>
              <a:t> in </a:t>
            </a:r>
            <a:r>
              <a:rPr spc="0"/>
              <a:t>the</a:t>
            </a:r>
            <a:r>
              <a:rPr spc="-107"/>
              <a:t> </a:t>
            </a:r>
            <a:r>
              <a:rPr spc="0"/>
              <a:t>room,</a:t>
            </a:r>
            <a:r>
              <a:rPr spc="-107"/>
              <a:t> </a:t>
            </a:r>
            <a:r>
              <a:rPr spc="0"/>
              <a:t>the </a:t>
            </a:r>
            <a:r>
              <a:rPr spc="-970"/>
              <a:t> </a:t>
            </a:r>
            <a:r>
              <a:rPr spc="0"/>
              <a:t>candidate</a:t>
            </a:r>
            <a:r>
              <a:rPr spc="-107"/>
              <a:t> is </a:t>
            </a:r>
            <a:r>
              <a:rPr spc="0"/>
              <a:t>using</a:t>
            </a:r>
            <a:r>
              <a:rPr spc="-107"/>
              <a:t> </a:t>
            </a:r>
            <a:r>
              <a:rPr spc="215"/>
              <a:t>a</a:t>
            </a:r>
            <a:r>
              <a:rPr spc="-107"/>
              <a:t> </a:t>
            </a:r>
            <a:r>
              <a:rPr spc="107"/>
              <a:t>tool</a:t>
            </a:r>
            <a:r>
              <a:rPr spc="-107"/>
              <a:t> </a:t>
            </a:r>
            <a:r>
              <a:rPr spc="107"/>
              <a:t>or</a:t>
            </a:r>
            <a:r>
              <a:rPr spc="-107"/>
              <a:t> </a:t>
            </a:r>
            <a:r>
              <a:rPr spc="107"/>
              <a:t>software</a:t>
            </a:r>
            <a:r>
              <a:rPr spc="-107"/>
              <a:t> in </a:t>
            </a:r>
            <a:r>
              <a:rPr spc="0"/>
              <a:t>the</a:t>
            </a:r>
            <a:r>
              <a:rPr spc="-107"/>
              <a:t> </a:t>
            </a:r>
            <a:r>
              <a:rPr spc="0"/>
              <a:t>background</a:t>
            </a:r>
            <a:r>
              <a:rPr spc="-107"/>
              <a:t> </a:t>
            </a:r>
            <a:r>
              <a:rPr spc="107"/>
              <a:t>and</a:t>
            </a:r>
            <a:r>
              <a:rPr spc="-107"/>
              <a:t> </a:t>
            </a:r>
            <a:r>
              <a:rPr spc="107"/>
              <a:t>to</a:t>
            </a:r>
            <a:r>
              <a:rPr spc="-107"/>
              <a:t> </a:t>
            </a:r>
            <a:r>
              <a:rPr spc="0"/>
              <a:t>verify</a:t>
            </a:r>
            <a:r>
              <a:rPr spc="-107"/>
              <a:t> </a:t>
            </a:r>
            <a:r>
              <a:rPr spc="0"/>
              <a:t>the</a:t>
            </a:r>
            <a:r>
              <a:rPr spc="-107"/>
              <a:t> </a:t>
            </a:r>
            <a:r>
              <a:rPr spc="0"/>
              <a:t>noise</a:t>
            </a:r>
            <a:r>
              <a:rPr spc="-107"/>
              <a:t> </a:t>
            </a:r>
            <a:r>
              <a:rPr spc="107"/>
              <a:t>for</a:t>
            </a:r>
            <a:r>
              <a:rPr spc="-107"/>
              <a:t> </a:t>
            </a:r>
            <a:r>
              <a:rPr spc="0"/>
              <a:t>the </a:t>
            </a:r>
            <a:r>
              <a:rPr spc="-970"/>
              <a:t> </a:t>
            </a:r>
            <a:r>
              <a:rPr spc="0"/>
              <a:t>provided keywords. </a:t>
            </a:r>
            <a:endParaRPr spc="0"/>
          </a:p>
          <a:p>
            <a:pPr marL="234676" marR="4927" indent="-221742" defTabSz="886968">
              <a:lnSpc>
                <a:spcPct val="113399"/>
              </a:lnSpc>
              <a:buSzPct val="100000"/>
              <a:buChar char="•"/>
              <a:defRPr spc="-215" sz="38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-107"/>
              <a:t>Here, </a:t>
            </a:r>
            <a:r>
              <a:rPr spc="0"/>
              <a:t>A trust </a:t>
            </a:r>
            <a:r>
              <a:rPr spc="107"/>
              <a:t>score </a:t>
            </a:r>
            <a:r>
              <a:rPr spc="-107"/>
              <a:t>is </a:t>
            </a:r>
            <a:r>
              <a:rPr spc="0"/>
              <a:t>introduced which </a:t>
            </a:r>
            <a:r>
              <a:rPr spc="107"/>
              <a:t>defles </a:t>
            </a:r>
            <a:r>
              <a:rPr spc="0"/>
              <a:t>the candidates’  integrity. </a:t>
            </a:r>
            <a:endParaRPr spc="0"/>
          </a:p>
          <a:p>
            <a:pPr marL="234676" marR="4927" indent="-221742" defTabSz="886968">
              <a:lnSpc>
                <a:spcPct val="113399"/>
              </a:lnSpc>
              <a:buSzPct val="100000"/>
              <a:buChar char="•"/>
              <a:defRPr spc="-215" sz="38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-107"/>
              <a:t>If </a:t>
            </a:r>
            <a:r>
              <a:rPr spc="0"/>
              <a:t>any suspicious behaviour </a:t>
            </a:r>
            <a:r>
              <a:rPr spc="-107"/>
              <a:t>is </a:t>
            </a:r>
            <a:r>
              <a:rPr spc="107"/>
              <a:t>found </a:t>
            </a:r>
            <a:r>
              <a:rPr spc="0"/>
              <a:t>out, an alert </a:t>
            </a:r>
            <a:r>
              <a:rPr spc="-107"/>
              <a:t>is </a:t>
            </a:r>
            <a:r>
              <a:rPr spc="0"/>
              <a:t>sent </a:t>
            </a:r>
            <a:r>
              <a:rPr spc="107"/>
              <a:t>to </a:t>
            </a:r>
            <a:r>
              <a:rPr spc="0"/>
              <a:t>the proctor, </a:t>
            </a:r>
            <a:r>
              <a:rPr spc="107"/>
              <a:t>who  </a:t>
            </a:r>
            <a:r>
              <a:rPr spc="-107"/>
              <a:t>will </a:t>
            </a:r>
            <a:r>
              <a:rPr spc="0"/>
              <a:t>review</a:t>
            </a:r>
            <a:r>
              <a:rPr spc="-107"/>
              <a:t> </a:t>
            </a:r>
            <a:r>
              <a:rPr spc="0"/>
              <a:t>it</a:t>
            </a:r>
            <a:r>
              <a:rPr spc="-107"/>
              <a:t> </a:t>
            </a:r>
            <a:r>
              <a:rPr spc="107"/>
              <a:t>and</a:t>
            </a:r>
            <a:r>
              <a:rPr spc="-107"/>
              <a:t> </a:t>
            </a:r>
            <a:r>
              <a:rPr spc="0"/>
              <a:t>make</a:t>
            </a:r>
            <a:r>
              <a:rPr spc="-107"/>
              <a:t> </a:t>
            </a:r>
            <a:r>
              <a:rPr spc="215"/>
              <a:t>a</a:t>
            </a:r>
            <a:r>
              <a:rPr spc="-107"/>
              <a:t> </a:t>
            </a:r>
            <a:r>
              <a:rPr spc="0"/>
              <a:t>decision.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8035" y="6252354"/>
            <a:ext cx="8166718" cy="4381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91" y="6252462"/>
            <a:ext cx="8166616" cy="438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4233" y="793416"/>
            <a:ext cx="8003482" cy="4293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6502" y="555110"/>
            <a:ext cx="4567872" cy="4770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8096" y="5840943"/>
            <a:ext cx="8146296" cy="4370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9169" y="683802"/>
            <a:ext cx="8146362" cy="437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643" y="766857"/>
            <a:ext cx="8471922" cy="4544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1571" y="5705904"/>
            <a:ext cx="8058927" cy="432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2707" y="454918"/>
            <a:ext cx="9102685" cy="4883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257" y="570470"/>
            <a:ext cx="9244322" cy="4959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2417" y="5935343"/>
            <a:ext cx="9439263" cy="5063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7204" y="4513820"/>
            <a:ext cx="10901491" cy="5848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341" y="367373"/>
            <a:ext cx="8232846" cy="4416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shot 2021-07-25 at 2.29.30 PM.png" descr="Screenshot 2021-07-25 at 2.2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198" y="716773"/>
            <a:ext cx="17240831" cy="1070716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Person &amp; Phone Detection"/>
          <p:cNvSpPr txBox="1"/>
          <p:nvPr/>
        </p:nvSpPr>
        <p:spPr>
          <a:xfrm>
            <a:off x="7525284" y="366128"/>
            <a:ext cx="5817900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Person &amp; Phone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21-07-25 at 2.30.16 PM.png" descr="Screenshot 2021-07-25 at 2.3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202" y="1920293"/>
            <a:ext cx="18864624" cy="754862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Multiple Person Detection"/>
          <p:cNvSpPr txBox="1"/>
          <p:nvPr/>
        </p:nvSpPr>
        <p:spPr>
          <a:xfrm>
            <a:off x="7740196" y="1128091"/>
            <a:ext cx="5775485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Multiple Person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shot 2021-07-25 at 2.31.01 PM.png" descr="Screenshot 2021-07-25 at 2.31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808" y="2164527"/>
            <a:ext cx="12142460" cy="827406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Audio Processing"/>
          <p:cNvSpPr txBox="1"/>
          <p:nvPr/>
        </p:nvSpPr>
        <p:spPr>
          <a:xfrm>
            <a:off x="8120653" y="893640"/>
            <a:ext cx="3862795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Audio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2"/>
          <p:cNvSpPr txBox="1"/>
          <p:nvPr>
            <p:ph type="title"/>
          </p:nvPr>
        </p:nvSpPr>
        <p:spPr>
          <a:xfrm>
            <a:off x="8361160" y="845492"/>
            <a:ext cx="3382010" cy="108140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Abstract</a:t>
            </a:r>
          </a:p>
        </p:txBody>
      </p:sp>
      <p:sp>
        <p:nvSpPr>
          <p:cNvPr id="94" name="object 3"/>
          <p:cNvSpPr txBox="1"/>
          <p:nvPr>
            <p:ph type="body" idx="1"/>
          </p:nvPr>
        </p:nvSpPr>
        <p:spPr>
          <a:xfrm>
            <a:off x="1033160" y="2353424"/>
            <a:ext cx="18037778" cy="6711317"/>
          </a:xfrm>
          <a:prstGeom prst="rect">
            <a:avLst/>
          </a:prstGeom>
        </p:spPr>
        <p:txBody>
          <a:bodyPr/>
          <a:lstStyle/>
          <a:p>
            <a:pPr marL="597136" indent="-499981" defTabSz="388620">
              <a:spcBef>
                <a:spcPts val="1000"/>
              </a:spcBef>
              <a:buSzPct val="100000"/>
              <a:buChar char="•"/>
              <a:defRPr sz="430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project aims to provide a safe and user-friendly environment to take exams online to various locations for those who don't have access to campus. </a:t>
            </a:r>
          </a:p>
          <a:p>
            <a:pPr marL="597136" indent="-499981" defTabSz="388620">
              <a:spcBef>
                <a:spcPts val="1000"/>
              </a:spcBef>
              <a:buSzPct val="100000"/>
              <a:buChar char="•"/>
              <a:defRPr sz="430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project employs various machine learning models to reduce the burden on the admin to detect malpractice by the students on a large scale. </a:t>
            </a:r>
          </a:p>
          <a:p>
            <a:pPr marL="597136" indent="-499981" defTabSz="388620">
              <a:spcBef>
                <a:spcPts val="1000"/>
              </a:spcBef>
              <a:buSzPct val="100000"/>
              <a:buChar char="•"/>
              <a:defRPr sz="430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system includes five basic components that continuously estimate the key behaviour cues: user verification, audio processing, gaze detection, number of person detection, object and phone detection. </a:t>
            </a:r>
          </a:p>
          <a:p>
            <a:pPr marL="597136" indent="-499981" defTabSz="388620">
              <a:spcBef>
                <a:spcPts val="1000"/>
              </a:spcBef>
              <a:buSzPct val="100000"/>
              <a:buChar char="•"/>
              <a:defRPr sz="430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combining the continuous estimation components, and applying a temporal sliding window, we design higher-level features to classify whether the test taker is cheating at any moment during the exam.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 2"/>
          <p:cNvSpPr txBox="1"/>
          <p:nvPr>
            <p:ph type="title"/>
          </p:nvPr>
        </p:nvSpPr>
        <p:spPr>
          <a:xfrm>
            <a:off x="8412613" y="845492"/>
            <a:ext cx="3266441" cy="108140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300"/>
            </a:pPr>
            <a:r>
              <a:t>Bene</a:t>
            </a: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t>its</a:t>
            </a:r>
          </a:p>
        </p:txBody>
      </p:sp>
      <p:sp>
        <p:nvSpPr>
          <p:cNvPr id="154" name="object 3"/>
          <p:cNvSpPr txBox="1"/>
          <p:nvPr>
            <p:ph type="body" sz="half" idx="1"/>
          </p:nvPr>
        </p:nvSpPr>
        <p:spPr>
          <a:xfrm>
            <a:off x="1034387" y="2232848"/>
            <a:ext cx="7539357" cy="7593966"/>
          </a:xfrm>
          <a:prstGeom prst="rect">
            <a:avLst/>
          </a:prstGeom>
        </p:spPr>
        <p:txBody>
          <a:bodyPr/>
          <a:lstStyle/>
          <a:p>
            <a:pPr marR="831850" algn="ctr">
              <a:spcBef>
                <a:spcPts val="1500"/>
              </a:spcBef>
            </a:pPr>
            <a:r>
              <a:t>C</a:t>
            </a:r>
            <a:r>
              <a:rPr>
                <a:latin typeface="Sitka Small"/>
                <a:ea typeface="Sitka Small"/>
                <a:cs typeface="Sitka Small"/>
                <a:sym typeface="Sitka Small"/>
              </a:rPr>
              <a:t>a</a:t>
            </a:r>
            <a:r>
              <a:t>ndid</a:t>
            </a:r>
            <a:r>
              <a:rPr>
                <a:latin typeface="Sitka Small"/>
                <a:ea typeface="Sitka Small"/>
                <a:cs typeface="Sitka Small"/>
                <a:sym typeface="Sitka Small"/>
              </a:rPr>
              <a:t>a</a:t>
            </a:r>
            <a:r>
              <a:t>tes</a:t>
            </a:r>
          </a:p>
          <a:p>
            <a:pPr marL="426719" marR="5080" indent="-414655" algn="just">
              <a:lnSpc>
                <a:spcPct val="113700"/>
              </a:lnSpc>
              <a:spcBef>
                <a:spcPts val="3100"/>
              </a:spcBef>
              <a:buSzPct val="151515"/>
              <a:buChar char="•"/>
              <a:tabLst>
                <a:tab pos="419100" algn="l"/>
              </a:tabLst>
              <a:defRPr b="0" spc="100" sz="3300">
                <a:latin typeface="Georgia"/>
                <a:ea typeface="Georgia"/>
                <a:cs typeface="Georgia"/>
                <a:sym typeface="Georgia"/>
              </a:defRPr>
            </a:pPr>
            <a:r>
              <a:t>The</a:t>
            </a:r>
            <a:r>
              <a:rPr spc="-100"/>
              <a:t> </a:t>
            </a:r>
            <a:r>
              <a:rPr spc="0"/>
              <a:t>candidates</a:t>
            </a:r>
            <a:r>
              <a:rPr spc="-100"/>
              <a:t> </a:t>
            </a:r>
            <a:r>
              <a:rPr spc="0"/>
              <a:t>enjoy</a:t>
            </a:r>
            <a:r>
              <a:rPr spc="-100"/>
              <a:t> </a:t>
            </a:r>
            <a:r>
              <a:rPr spc="0"/>
              <a:t>more</a:t>
            </a:r>
            <a:r>
              <a:rPr spc="-100"/>
              <a:t> </a:t>
            </a:r>
            <a:r>
              <a:rPr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ﬂ</a:t>
            </a:r>
            <a:r>
              <a:rPr spc="0"/>
              <a:t>exibility </a:t>
            </a:r>
            <a:r>
              <a:rPr spc="-800"/>
              <a:t> </a:t>
            </a:r>
            <a:r>
              <a:t>about</a:t>
            </a:r>
            <a:r>
              <a:rPr spc="-100"/>
              <a:t> </a:t>
            </a:r>
            <a:r>
              <a:rPr spc="0"/>
              <a:t>where</a:t>
            </a:r>
            <a:r>
              <a:rPr spc="-100"/>
              <a:t> </a:t>
            </a:r>
            <a:r>
              <a:rPr spc="0"/>
              <a:t>an</a:t>
            </a:r>
            <a:r>
              <a:rPr spc="-100"/>
              <a:t> </a:t>
            </a:r>
            <a:r>
              <a:rPr spc="0"/>
              <a:t>exam</a:t>
            </a:r>
            <a:r>
              <a:rPr spc="-100"/>
              <a:t> </a:t>
            </a:r>
            <a:r>
              <a:rPr spc="0"/>
              <a:t>takes</a:t>
            </a:r>
            <a:r>
              <a:rPr spc="-100"/>
              <a:t> </a:t>
            </a:r>
            <a:r>
              <a:rPr spc="0"/>
              <a:t>place</a:t>
            </a:r>
          </a:p>
          <a:p>
            <a:pPr marL="426719" marR="245109" indent="-414655" algn="just">
              <a:lnSpc>
                <a:spcPct val="113999"/>
              </a:lnSpc>
              <a:spcBef>
                <a:spcPts val="1800"/>
              </a:spcBef>
              <a:buSzPct val="151515"/>
              <a:buChar char="•"/>
              <a:tabLst>
                <a:tab pos="419100" algn="l"/>
              </a:tabLst>
              <a:defRPr b="0" sz="3300">
                <a:latin typeface="Georgia"/>
                <a:ea typeface="Georgia"/>
                <a:cs typeface="Georgia"/>
                <a:sym typeface="Georgia"/>
              </a:defRPr>
            </a:pPr>
            <a:r>
              <a:t>Exams </a:t>
            </a:r>
            <a:r>
              <a:rPr spc="100"/>
              <a:t>can </a:t>
            </a:r>
            <a:r>
              <a:t>take place </a:t>
            </a:r>
            <a:r>
              <a:rPr spc="100"/>
              <a:t>at </a:t>
            </a:r>
            <a:r>
              <a:t>home </a:t>
            </a:r>
            <a:r>
              <a:rPr spc="100"/>
              <a:t>or </a:t>
            </a:r>
            <a:r>
              <a:rPr spc="-100"/>
              <a:t>in </a:t>
            </a:r>
            <a:r>
              <a:rPr spc="-800"/>
              <a:t> </a:t>
            </a:r>
            <a:r>
              <a:rPr spc="100"/>
              <a:t>a</a:t>
            </a:r>
            <a:r>
              <a:t>n</a:t>
            </a:r>
            <a:r>
              <a:rPr spc="-100"/>
              <a:t> </a:t>
            </a:r>
            <a:r>
              <a:rPr spc="200"/>
              <a:t>office</a:t>
            </a:r>
            <a:r>
              <a:rPr spc="-400"/>
              <a:t>–</a:t>
            </a:r>
            <a:r>
              <a:rPr spc="-100"/>
              <a:t> </a:t>
            </a:r>
            <a:r>
              <a:t>wh</a:t>
            </a:r>
            <a:r>
              <a:rPr spc="-200"/>
              <a:t>i</a:t>
            </a:r>
            <a:r>
              <a:rPr spc="100"/>
              <a:t>c</a:t>
            </a:r>
            <a:r>
              <a:t>h</a:t>
            </a:r>
            <a:r>
              <a:rPr spc="-100"/>
              <a:t> </a:t>
            </a:r>
            <a:r>
              <a:rPr spc="100"/>
              <a:t>t</a:t>
            </a:r>
            <a:r>
              <a:t>he</a:t>
            </a:r>
            <a:r>
              <a:rPr spc="-100"/>
              <a:t> </a:t>
            </a:r>
            <a:r>
              <a:rPr spc="200"/>
              <a:t>c</a:t>
            </a:r>
            <a:r>
              <a:rPr spc="100"/>
              <a:t>a</a:t>
            </a:r>
            <a:r>
              <a:t>nd</a:t>
            </a:r>
            <a:r>
              <a:rPr spc="-100"/>
              <a:t>i</a:t>
            </a:r>
            <a:r>
              <a:rPr spc="100"/>
              <a:t>d</a:t>
            </a:r>
            <a:r>
              <a:t>at</a:t>
            </a:r>
            <a:r>
              <a:rPr spc="100"/>
              <a:t>e</a:t>
            </a:r>
            <a:r>
              <a:rPr spc="-100"/>
              <a:t> m</a:t>
            </a:r>
            <a:r>
              <a:t>ay  feel</a:t>
            </a:r>
            <a:r>
              <a:rPr spc="-100"/>
              <a:t> </a:t>
            </a:r>
            <a:r>
              <a:t>more</a:t>
            </a:r>
            <a:r>
              <a:rPr spc="-100"/>
              <a:t> </a:t>
            </a:r>
            <a:r>
              <a:t>comfortable</a:t>
            </a:r>
          </a:p>
          <a:p>
            <a:pPr marL="426719" marR="199389" indent="-414655">
              <a:lnSpc>
                <a:spcPct val="113999"/>
              </a:lnSpc>
              <a:spcBef>
                <a:spcPts val="1800"/>
              </a:spcBef>
              <a:buSzPct val="151515"/>
              <a:buChar char="•"/>
              <a:tabLst>
                <a:tab pos="419100" algn="l"/>
              </a:tabLst>
              <a:defRPr b="0" sz="3300">
                <a:latin typeface="Georgia"/>
                <a:ea typeface="Georgia"/>
                <a:cs typeface="Georgia"/>
                <a:sym typeface="Georgia"/>
              </a:defRPr>
            </a:pPr>
            <a:r>
              <a:t>Time</a:t>
            </a:r>
            <a:r>
              <a:rPr spc="-100"/>
              <a:t> </a:t>
            </a:r>
            <a:r>
              <a:t>convenience</a:t>
            </a:r>
            <a:r>
              <a:rPr spc="-100"/>
              <a:t> </a:t>
            </a:r>
            <a:r>
              <a:t>means</a:t>
            </a:r>
            <a:r>
              <a:rPr spc="-100"/>
              <a:t> </a:t>
            </a:r>
            <a:r>
              <a:t>they</a:t>
            </a:r>
            <a:r>
              <a:rPr spc="-100"/>
              <a:t> </a:t>
            </a:r>
            <a:r>
              <a:t>don’t </a:t>
            </a:r>
            <a:r>
              <a:rPr spc="-800"/>
              <a:t> </a:t>
            </a:r>
            <a:r>
              <a:t>have </a:t>
            </a:r>
            <a:r>
              <a:rPr spc="100"/>
              <a:t>to </a:t>
            </a:r>
            <a:r>
              <a:t>take time </a:t>
            </a:r>
            <a:r>
              <a:rPr spc="300"/>
              <a:t>o</a:t>
            </a:r>
            <a:r>
              <a:rPr spc="300">
                <a:latin typeface="Microsoft Sans Serif"/>
                <a:ea typeface="Microsoft Sans Serif"/>
                <a:cs typeface="Microsoft Sans Serif"/>
                <a:sym typeface="Microsoft Sans Serif"/>
              </a:rPr>
              <a:t>ﬀ </a:t>
            </a:r>
            <a:r>
              <a:t>work </a:t>
            </a:r>
            <a:r>
              <a:rPr spc="100"/>
              <a:t>to </a:t>
            </a:r>
            <a:r>
              <a:t>travel  </a:t>
            </a:r>
            <a:r>
              <a:rPr spc="100"/>
              <a:t>to</a:t>
            </a:r>
            <a:r>
              <a:rPr spc="-100"/>
              <a:t> </a:t>
            </a:r>
            <a:r>
              <a:t>the</a:t>
            </a:r>
            <a:r>
              <a:rPr spc="-100"/>
              <a:t> </a:t>
            </a:r>
            <a:r>
              <a:t>test</a:t>
            </a:r>
            <a:r>
              <a:rPr spc="-100"/>
              <a:t> </a:t>
            </a:r>
            <a:r>
              <a:rPr spc="100"/>
              <a:t>location</a:t>
            </a:r>
          </a:p>
          <a:p>
            <a:pPr marL="426719" marR="540384" indent="-414655">
              <a:lnSpc>
                <a:spcPct val="113700"/>
              </a:lnSpc>
              <a:spcBef>
                <a:spcPts val="1800"/>
              </a:spcBef>
              <a:buSzPct val="151515"/>
              <a:buFont typeface="Georgia"/>
              <a:buChar char="•"/>
              <a:tabLst>
                <a:tab pos="520700" algn="l"/>
                <a:tab pos="520700" algn="l"/>
              </a:tabLst>
              <a:defRPr b="0"/>
            </a:pPr>
            <a:r>
              <a:t>	</a:t>
            </a:r>
            <a:r>
              <a:rPr spc="100" sz="3300">
                <a:latin typeface="Georgia"/>
                <a:ea typeface="Georgia"/>
                <a:cs typeface="Georgia"/>
                <a:sym typeface="Georgia"/>
              </a:rPr>
              <a:t>Added</a:t>
            </a:r>
            <a:r>
              <a:rPr spc="-1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3300">
                <a:latin typeface="Georgia"/>
                <a:ea typeface="Georgia"/>
                <a:cs typeface="Georgia"/>
                <a:sym typeface="Georgia"/>
              </a:rPr>
              <a:t>privacy</a:t>
            </a:r>
            <a:r>
              <a:rPr spc="-1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00" sz="3300">
                <a:latin typeface="Georgia"/>
                <a:ea typeface="Georgia"/>
                <a:cs typeface="Georgia"/>
                <a:sym typeface="Georgia"/>
              </a:rPr>
              <a:t>by</a:t>
            </a:r>
            <a:r>
              <a:rPr spc="-1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3300">
                <a:latin typeface="Georgia"/>
                <a:ea typeface="Georgia"/>
                <a:cs typeface="Georgia"/>
                <a:sym typeface="Georgia"/>
              </a:rPr>
              <a:t>sitting</a:t>
            </a:r>
            <a:r>
              <a:rPr spc="-1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3300">
                <a:latin typeface="Georgia"/>
                <a:ea typeface="Georgia"/>
                <a:cs typeface="Georgia"/>
                <a:sym typeface="Georgia"/>
              </a:rPr>
              <a:t>exams</a:t>
            </a:r>
            <a:r>
              <a:rPr spc="-1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00" sz="3300">
                <a:latin typeface="Georgia"/>
                <a:ea typeface="Georgia"/>
                <a:cs typeface="Georgia"/>
                <a:sym typeface="Georgia"/>
              </a:rPr>
              <a:t>at </a:t>
            </a:r>
            <a:r>
              <a:rPr spc="-800" sz="3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3300">
                <a:latin typeface="Georgia"/>
                <a:ea typeface="Georgia"/>
                <a:cs typeface="Georgia"/>
                <a:sym typeface="Georgia"/>
              </a:rPr>
              <a:t>home</a:t>
            </a:r>
          </a:p>
        </p:txBody>
      </p:sp>
      <p:sp>
        <p:nvSpPr>
          <p:cNvPr id="155" name="object 4"/>
          <p:cNvSpPr txBox="1"/>
          <p:nvPr/>
        </p:nvSpPr>
        <p:spPr>
          <a:xfrm>
            <a:off x="11396291" y="2428563"/>
            <a:ext cx="7418070" cy="769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754380" algn="ctr">
              <a:spcBef>
                <a:spcPts val="1700"/>
              </a:spcBef>
              <a:defRPr b="1" spc="20" sz="3600">
                <a:latin typeface="Arial"/>
                <a:ea typeface="Arial"/>
                <a:cs typeface="Arial"/>
                <a:sym typeface="Arial"/>
              </a:defRPr>
            </a:pPr>
            <a:r>
              <a:t>Org</a:t>
            </a:r>
            <a:r>
              <a:rPr>
                <a:latin typeface="Sitka Small"/>
                <a:ea typeface="Sitka Small"/>
                <a:cs typeface="Sitka Small"/>
                <a:sym typeface="Sitka Small"/>
              </a:rPr>
              <a:t>a</a:t>
            </a:r>
            <a:r>
              <a:t>niz</a:t>
            </a:r>
            <a:r>
              <a:rPr>
                <a:latin typeface="Sitka Small"/>
                <a:ea typeface="Sitka Small"/>
                <a:cs typeface="Sitka Small"/>
                <a:sym typeface="Sitka Small"/>
              </a:rPr>
              <a:t>a</a:t>
            </a:r>
            <a:r>
              <a:t>tion</a:t>
            </a:r>
          </a:p>
          <a:p>
            <a:pPr marL="386079" marR="276225" indent="-374015">
              <a:lnSpc>
                <a:spcPct val="113399"/>
              </a:lnSpc>
              <a:spcBef>
                <a:spcPts val="3000"/>
              </a:spcBef>
              <a:buSzPct val="150000"/>
              <a:buFont typeface="Georgia"/>
              <a:buChar char="•"/>
              <a:tabLst>
                <a:tab pos="469900" algn="l"/>
                <a:tab pos="469900" algn="l"/>
              </a:tabLst>
            </a:pPr>
            <a:r>
              <a:t>	</a:t>
            </a:r>
            <a:r>
              <a:rPr spc="-85" sz="3000">
                <a:latin typeface="Georgia"/>
                <a:ea typeface="Georgia"/>
                <a:cs typeface="Georgia"/>
                <a:sym typeface="Georgia"/>
              </a:rPr>
              <a:t>It </a:t>
            </a:r>
            <a:r>
              <a:rPr spc="35" sz="3000">
                <a:latin typeface="Georgia"/>
                <a:ea typeface="Georgia"/>
                <a:cs typeface="Georgia"/>
                <a:sym typeface="Georgia"/>
              </a:rPr>
              <a:t>removes </a:t>
            </a:r>
            <a:r>
              <a:rPr spc="5" sz="3000">
                <a:latin typeface="Georgia"/>
                <a:ea typeface="Georgia"/>
                <a:cs typeface="Georgia"/>
                <a:sym typeface="Georgia"/>
              </a:rPr>
              <a:t>administrative </a:t>
            </a:r>
            <a:r>
              <a:rPr spc="25" sz="3000">
                <a:latin typeface="Georgia"/>
                <a:ea typeface="Georgia"/>
                <a:cs typeface="Georgia"/>
                <a:sym typeface="Georgia"/>
              </a:rPr>
              <a:t>burden. </a:t>
            </a:r>
            <a:r>
              <a:rPr spc="-85" sz="3000">
                <a:latin typeface="Georgia"/>
                <a:ea typeface="Georgia"/>
                <a:cs typeface="Georgia"/>
                <a:sym typeface="Georgia"/>
              </a:rPr>
              <a:t>It </a:t>
            </a:r>
            <a:r>
              <a:rPr spc="-8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35" sz="3000">
                <a:latin typeface="Georgia"/>
                <a:ea typeface="Georgia"/>
                <a:cs typeface="Georgia"/>
                <a:sym typeface="Georgia"/>
              </a:rPr>
              <a:t>removes </a:t>
            </a:r>
            <a:r>
              <a:rPr spc="70" sz="3000"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spc="90" sz="3000">
                <a:latin typeface="Georgia"/>
                <a:ea typeface="Georgia"/>
                <a:cs typeface="Georgia"/>
                <a:sym typeface="Georgia"/>
              </a:rPr>
              <a:t>need </a:t>
            </a:r>
            <a:r>
              <a:rPr spc="155" sz="3000">
                <a:latin typeface="Georgia"/>
                <a:ea typeface="Georgia"/>
                <a:cs typeface="Georgia"/>
                <a:sym typeface="Georgia"/>
              </a:rPr>
              <a:t>of </a:t>
            </a:r>
            <a:r>
              <a:rPr spc="30" sz="3000">
                <a:latin typeface="Georgia"/>
                <a:ea typeface="Georgia"/>
                <a:cs typeface="Georgia"/>
                <a:sym typeface="Georgia"/>
              </a:rPr>
              <a:t>in-person </a:t>
            </a:r>
            <a:r>
              <a:rPr spc="3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5" sz="3000">
                <a:latin typeface="Georgia"/>
                <a:ea typeface="Georgia"/>
                <a:cs typeface="Georgia"/>
                <a:sym typeface="Georgia"/>
              </a:rPr>
              <a:t>invigilators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80" sz="3000"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70" sz="3000">
                <a:latin typeface="Georgia"/>
                <a:ea typeface="Georgia"/>
                <a:cs typeface="Georgia"/>
                <a:sym typeface="Georgia"/>
              </a:rPr>
              <a:t>test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45" sz="3000">
                <a:latin typeface="Georgia"/>
                <a:ea typeface="Georgia"/>
                <a:cs typeface="Georgia"/>
                <a:sym typeface="Georgia"/>
              </a:rPr>
              <a:t>centres,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35" sz="3000">
                <a:latin typeface="Georgia"/>
                <a:ea typeface="Georgia"/>
                <a:cs typeface="Georgia"/>
                <a:sym typeface="Georgia"/>
              </a:rPr>
              <a:t>saves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0" sz="3000">
                <a:latin typeface="Georgia"/>
                <a:ea typeface="Georgia"/>
                <a:cs typeface="Georgia"/>
                <a:sym typeface="Georgia"/>
              </a:rPr>
              <a:t>time </a:t>
            </a:r>
            <a:r>
              <a:rPr spc="-71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80" sz="3000"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90" sz="3000">
                <a:latin typeface="Georgia"/>
                <a:ea typeface="Georgia"/>
                <a:cs typeface="Georgia"/>
                <a:sym typeface="Georgia"/>
              </a:rPr>
              <a:t>costs.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marL="386079" marR="511809" indent="-374015">
              <a:lnSpc>
                <a:spcPct val="113399"/>
              </a:lnSpc>
              <a:spcBef>
                <a:spcPts val="1600"/>
              </a:spcBef>
              <a:buSzPct val="150000"/>
              <a:buFont typeface="Georgia"/>
              <a:buChar char="•"/>
              <a:tabLst>
                <a:tab pos="469900" algn="l"/>
                <a:tab pos="469900" algn="l"/>
              </a:tabLst>
            </a:pPr>
            <a:r>
              <a:t>	</a:t>
            </a:r>
            <a:r>
              <a:rPr spc="90" sz="300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65" sz="3000">
                <a:latin typeface="Georgia"/>
                <a:ea typeface="Georgia"/>
                <a:cs typeface="Georgia"/>
                <a:sym typeface="Georgia"/>
              </a:rPr>
              <a:t>needing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40" sz="3000">
                <a:latin typeface="Georgia"/>
                <a:ea typeface="Georgia"/>
                <a:cs typeface="Georgia"/>
                <a:sym typeface="Georgia"/>
              </a:rPr>
              <a:t>to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50" sz="3000">
                <a:latin typeface="Georgia"/>
                <a:ea typeface="Georgia"/>
                <a:cs typeface="Georgia"/>
                <a:sym typeface="Georgia"/>
              </a:rPr>
              <a:t>book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75" sz="30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00" sz="3000">
                <a:latin typeface="Georgia"/>
                <a:ea typeface="Georgia"/>
                <a:cs typeface="Georgia"/>
                <a:sym typeface="Georgia"/>
              </a:rPr>
              <a:t>speci</a:t>
            </a:r>
            <a:r>
              <a:rPr spc="100" sz="3000">
                <a:latin typeface="Microsoft Sans Serif"/>
                <a:ea typeface="Microsoft Sans Serif"/>
                <a:cs typeface="Microsoft Sans Serif"/>
                <a:sym typeface="Microsoft Sans Serif"/>
              </a:rPr>
              <a:t>fl</a:t>
            </a:r>
            <a:r>
              <a:rPr spc="100" sz="3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95" sz="3000">
                <a:latin typeface="Georgia"/>
                <a:ea typeface="Georgia"/>
                <a:cs typeface="Georgia"/>
                <a:sym typeface="Georgia"/>
              </a:rPr>
              <a:t>space </a:t>
            </a:r>
            <a:r>
              <a:rPr spc="-70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25" sz="3000">
                <a:latin typeface="Georgia"/>
                <a:ea typeface="Georgia"/>
                <a:cs typeface="Georgia"/>
                <a:sym typeface="Georgia"/>
              </a:rPr>
              <a:t>means </a:t>
            </a:r>
            <a:r>
              <a:rPr spc="20" sz="3000">
                <a:latin typeface="Georgia"/>
                <a:ea typeface="Georgia"/>
                <a:cs typeface="Georgia"/>
                <a:sym typeface="Georgia"/>
              </a:rPr>
              <a:t>exams </a:t>
            </a:r>
            <a:r>
              <a:rPr spc="90" sz="3000">
                <a:latin typeface="Georgia"/>
                <a:ea typeface="Georgia"/>
                <a:cs typeface="Georgia"/>
                <a:sym typeface="Georgia"/>
              </a:rPr>
              <a:t>can </a:t>
            </a:r>
            <a:r>
              <a:rPr spc="30" sz="3000">
                <a:latin typeface="Georgia"/>
                <a:ea typeface="Georgia"/>
                <a:cs typeface="Georgia"/>
                <a:sym typeface="Georgia"/>
              </a:rPr>
              <a:t>take </a:t>
            </a:r>
            <a:r>
              <a:rPr spc="70" sz="3000">
                <a:latin typeface="Georgia"/>
                <a:ea typeface="Georgia"/>
                <a:cs typeface="Georgia"/>
                <a:sym typeface="Georgia"/>
              </a:rPr>
              <a:t>place 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more </a:t>
            </a:r>
            <a:r>
              <a:rPr spc="4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3000">
                <a:latin typeface="Georgia"/>
                <a:ea typeface="Georgia"/>
                <a:cs typeface="Georgia"/>
                <a:sym typeface="Georgia"/>
              </a:rPr>
              <a:t>frequently.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marL="476884" indent="-464819">
              <a:spcBef>
                <a:spcPts val="2100"/>
              </a:spcBef>
              <a:buSzPct val="150000"/>
              <a:buChar char="•"/>
              <a:tabLst>
                <a:tab pos="469900" algn="l"/>
                <a:tab pos="469900" algn="l"/>
              </a:tabLst>
              <a:defRPr spc="15" sz="3000">
                <a:latin typeface="Georgia"/>
                <a:ea typeface="Georgia"/>
                <a:cs typeface="Georgia"/>
                <a:sym typeface="Georgia"/>
              </a:defRPr>
            </a:pPr>
            <a:r>
              <a:t>Exams</a:t>
            </a:r>
            <a:r>
              <a:rPr spc="-20"/>
              <a:t> </a:t>
            </a:r>
            <a:r>
              <a:rPr spc="90"/>
              <a:t>can</a:t>
            </a:r>
            <a:r>
              <a:rPr spc="-20"/>
              <a:t> </a:t>
            </a:r>
            <a:r>
              <a:rPr spc="130"/>
              <a:t>be</a:t>
            </a:r>
            <a:r>
              <a:rPr spc="-15"/>
              <a:t> </a:t>
            </a:r>
            <a:r>
              <a:rPr spc="75"/>
              <a:t>scaled</a:t>
            </a:r>
            <a:r>
              <a:rPr spc="-20"/>
              <a:t> </a:t>
            </a:r>
            <a:r>
              <a:rPr spc="55"/>
              <a:t>up</a:t>
            </a:r>
            <a:r>
              <a:rPr spc="-20"/>
              <a:t> </a:t>
            </a:r>
            <a:r>
              <a:rPr spc="40"/>
              <a:t>worldwide</a:t>
            </a:r>
          </a:p>
          <a:p>
            <a:pPr marL="386079" marR="5080" indent="-374015">
              <a:lnSpc>
                <a:spcPct val="113399"/>
              </a:lnSpc>
              <a:spcBef>
                <a:spcPts val="1600"/>
              </a:spcBef>
              <a:buSzPct val="150000"/>
              <a:buFont typeface="Georgia"/>
              <a:buChar char="•"/>
              <a:tabLst>
                <a:tab pos="469900" algn="l"/>
                <a:tab pos="469900" algn="l"/>
              </a:tabLst>
            </a:pPr>
            <a:r>
              <a:t>	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Security increases </a:t>
            </a:r>
            <a:r>
              <a:rPr spc="85" sz="3000"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spc="5" sz="3000">
                <a:latin typeface="Georgia"/>
                <a:ea typeface="Georgia"/>
                <a:cs typeface="Georgia"/>
                <a:sym typeface="Georgia"/>
              </a:rPr>
              <a:t>invigilation </a:t>
            </a:r>
            <a:r>
              <a:rPr spc="1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04" sz="3000">
                <a:latin typeface="Georgia"/>
                <a:ea typeface="Georgia"/>
                <a:cs typeface="Georgia"/>
                <a:sym typeface="Georgia"/>
              </a:rPr>
              <a:t>becomes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more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85" sz="3000">
                <a:latin typeface="Georgia"/>
                <a:ea typeface="Georgia"/>
                <a:cs typeface="Georgia"/>
                <a:sym typeface="Georgia"/>
              </a:rPr>
              <a:t>one-to-one,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any</a:t>
            </a:r>
            <a:r>
              <a:rPr spc="-2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60" sz="3000">
                <a:latin typeface="Georgia"/>
                <a:ea typeface="Georgia"/>
                <a:cs typeface="Georgia"/>
                <a:sym typeface="Georgia"/>
              </a:rPr>
              <a:t>cheating </a:t>
            </a:r>
            <a:r>
              <a:rPr spc="-70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55" sz="3000">
                <a:latin typeface="Georgia"/>
                <a:ea typeface="Georgia"/>
                <a:cs typeface="Georgia"/>
                <a:sym typeface="Georgia"/>
              </a:rPr>
              <a:t>would </a:t>
            </a:r>
            <a:r>
              <a:rPr spc="114" sz="3000">
                <a:latin typeface="Georgia"/>
                <a:ea typeface="Georgia"/>
                <a:cs typeface="Georgia"/>
                <a:sym typeface="Georgia"/>
              </a:rPr>
              <a:t>become 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more </a:t>
            </a:r>
            <a:r>
              <a:rPr spc="70" sz="3000">
                <a:latin typeface="Georgia"/>
                <a:ea typeface="Georgia"/>
                <a:cs typeface="Georgia"/>
                <a:sym typeface="Georgia"/>
              </a:rPr>
              <a:t>obvious </a:t>
            </a:r>
            <a:r>
              <a:rPr spc="80" sz="300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spc="40" sz="3000">
                <a:latin typeface="Georgia"/>
                <a:ea typeface="Georgia"/>
                <a:cs typeface="Georgia"/>
                <a:sym typeface="Georgia"/>
              </a:rPr>
              <a:t>any </a:t>
            </a:r>
            <a:r>
              <a:rPr spc="4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55" sz="3000">
                <a:latin typeface="Georgia"/>
                <a:ea typeface="Georgia"/>
                <a:cs typeface="Georgia"/>
                <a:sym typeface="Georgia"/>
              </a:rPr>
              <a:t>evidence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55" sz="3000">
                <a:latin typeface="Georgia"/>
                <a:ea typeface="Georgia"/>
                <a:cs typeface="Georgia"/>
                <a:sym typeface="Georgia"/>
              </a:rPr>
              <a:t>would</a:t>
            </a:r>
            <a:r>
              <a:rPr spc="-10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130" sz="3000">
                <a:latin typeface="Georgia"/>
                <a:ea typeface="Georgia"/>
                <a:cs typeface="Georgia"/>
                <a:sym typeface="Georgia"/>
              </a:rPr>
              <a:t>be</a:t>
            </a:r>
            <a:r>
              <a:rPr spc="-15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pc="70" sz="3000">
                <a:latin typeface="Georgia"/>
                <a:ea typeface="Georgia"/>
                <a:cs typeface="Georgia"/>
                <a:sym typeface="Georgia"/>
              </a:rPr>
              <a:t>recorded.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clusion"/>
          <p:cNvSpPr txBox="1"/>
          <p:nvPr/>
        </p:nvSpPr>
        <p:spPr>
          <a:xfrm>
            <a:off x="7232221" y="1362541"/>
            <a:ext cx="5118477" cy="1066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Conclusion </a:t>
            </a:r>
          </a:p>
        </p:txBody>
      </p:sp>
      <p:sp>
        <p:nvSpPr>
          <p:cNvPr id="158" name="Thus, the aim is to provide a safe and user-friendly environment to take exams from a remote location with a better machine learning model to proctor the examination and to prevent students from malpractices.…"/>
          <p:cNvSpPr txBox="1"/>
          <p:nvPr/>
        </p:nvSpPr>
        <p:spPr>
          <a:xfrm>
            <a:off x="1686936" y="3954779"/>
            <a:ext cx="16730228" cy="391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60947" indent="-360947">
              <a:buSzPct val="100000"/>
              <a:buChar char="•"/>
              <a:defRPr sz="3600">
                <a:latin typeface="Georgia"/>
                <a:ea typeface="Georgia"/>
                <a:cs typeface="Georgia"/>
                <a:sym typeface="Georgia"/>
              </a:defRPr>
            </a:pPr>
            <a:r>
              <a:t>Thus, the aim is to provide a safe and user-friendly environment to take exams from a remote location with a better machine learning model to proctor the examination and to prevent students from malpractices. </a:t>
            </a:r>
          </a:p>
          <a:p>
            <a:pPr>
              <a:defRPr sz="36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360947" indent="-360947">
              <a:buSzPct val="100000"/>
              <a:buChar char="•"/>
              <a:defRPr sz="3600">
                <a:latin typeface="Georgia"/>
                <a:ea typeface="Georgia"/>
                <a:cs typeface="Georgia"/>
                <a:sym typeface="Georgia"/>
              </a:defRPr>
            </a:pPr>
            <a:r>
              <a:t>By combining the continuous estimation components, and applying a temporal sliding window, we design higher-level features to classify whether the test taker is cheating at any moment during the exam.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800"/>
            </a:pPr>
            <a:r>
              <a:t>T</a:t>
            </a:r>
            <a:r>
              <a:rPr spc="-200"/>
              <a:t>ha</a:t>
            </a:r>
            <a:r>
              <a:rPr spc="0"/>
              <a:t>nk</a:t>
            </a:r>
            <a:r>
              <a:rPr spc="-800"/>
              <a:t> y</a:t>
            </a:r>
            <a:r>
              <a:rPr spc="-200"/>
              <a:t>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2"/>
          <p:cNvSpPr txBox="1"/>
          <p:nvPr>
            <p:ph type="title"/>
          </p:nvPr>
        </p:nvSpPr>
        <p:spPr>
          <a:xfrm>
            <a:off x="6551037" y="845492"/>
            <a:ext cx="7002145" cy="108140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200"/>
            </a:pPr>
            <a:r>
              <a:t>T</a:t>
            </a:r>
            <a:r>
              <a:rPr spc="200"/>
              <a:t>e</a:t>
            </a:r>
            <a:r>
              <a:rPr spc="-600"/>
              <a:t>c</a:t>
            </a:r>
            <a:r>
              <a:t>h</a:t>
            </a:r>
            <a:r>
              <a:rPr spc="-100"/>
              <a:t>n</a:t>
            </a:r>
            <a:r>
              <a:rPr spc="-300"/>
              <a:t>o</a:t>
            </a:r>
            <a:r>
              <a:rPr spc="-100"/>
              <a:t>l</a:t>
            </a:r>
            <a:r>
              <a:rPr spc="-300"/>
              <a:t>og</a:t>
            </a:r>
            <a:r>
              <a:rPr spc="-600"/>
              <a:t>y</a:t>
            </a:r>
            <a:r>
              <a:rPr spc="-900"/>
              <a:t> </a:t>
            </a:r>
            <a:r>
              <a:rPr spc="-600"/>
              <a:t>S</a:t>
            </a:r>
            <a:r>
              <a:rPr spc="200"/>
              <a:t>t</a:t>
            </a:r>
            <a:r>
              <a:rPr spc="-400"/>
              <a:t>a</a:t>
            </a:r>
            <a:r>
              <a:rPr spc="-600"/>
              <a:t>c</a:t>
            </a:r>
            <a:r>
              <a:rPr spc="100"/>
              <a:t>k</a:t>
            </a:r>
          </a:p>
        </p:txBody>
      </p:sp>
      <p:sp>
        <p:nvSpPr>
          <p:cNvPr id="97" name="object 3"/>
          <p:cNvSpPr txBox="1"/>
          <p:nvPr/>
        </p:nvSpPr>
        <p:spPr>
          <a:xfrm>
            <a:off x="1560674" y="3409955"/>
            <a:ext cx="5576571" cy="638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62915" indent="-450850">
              <a:spcBef>
                <a:spcPts val="600"/>
              </a:spcBef>
              <a:buSzPct val="151388"/>
              <a:buChar char="•"/>
              <a:tabLst>
                <a:tab pos="457200" algn="l"/>
              </a:tabLst>
              <a:defRPr spc="104" sz="3600">
                <a:latin typeface="Georgia"/>
                <a:ea typeface="Georgia"/>
                <a:cs typeface="Georgia"/>
                <a:sym typeface="Georgia"/>
              </a:defRPr>
            </a:pPr>
            <a:r>
              <a:t>Python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110" sz="3600">
                <a:latin typeface="Georgia"/>
                <a:ea typeface="Georgia"/>
                <a:cs typeface="Georgia"/>
                <a:sym typeface="Georgia"/>
              </a:defRPr>
            </a:pPr>
            <a:r>
              <a:t>Tensor</a:t>
            </a:r>
            <a:r>
              <a:rPr spc="-45"/>
              <a:t> </a:t>
            </a:r>
            <a:r>
              <a:rPr spc="85"/>
              <a:t>Flow</a:t>
            </a:r>
            <a:r>
              <a:rPr spc="-40"/>
              <a:t> </a:t>
            </a:r>
            <a:r>
              <a:rPr spc="20"/>
              <a:t>Framework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190" sz="3600">
                <a:latin typeface="Georgia"/>
                <a:ea typeface="Georgia"/>
                <a:cs typeface="Georgia"/>
                <a:sym typeface="Georgia"/>
              </a:defRPr>
            </a:pPr>
            <a:r>
              <a:t>OpenCV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15" sz="3600">
                <a:latin typeface="Georgia"/>
                <a:ea typeface="Georgia"/>
                <a:cs typeface="Georgia"/>
                <a:sym typeface="Georgia"/>
              </a:defRPr>
            </a:pPr>
            <a:r>
              <a:t>Dlib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5" sz="3600">
                <a:latin typeface="Georgia"/>
                <a:ea typeface="Georgia"/>
                <a:cs typeface="Georgia"/>
                <a:sym typeface="Georgia"/>
              </a:defRPr>
            </a:pPr>
            <a:r>
              <a:t>Speech_recognition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PyAudio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30" sz="3600">
                <a:latin typeface="Georgia"/>
                <a:ea typeface="Georgia"/>
                <a:cs typeface="Georgia"/>
                <a:sym typeface="Georgia"/>
              </a:defRPr>
            </a:pPr>
            <a:r>
              <a:t>NLTK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Firebase/AWS</a:t>
            </a:r>
          </a:p>
        </p:txBody>
      </p:sp>
      <p:sp>
        <p:nvSpPr>
          <p:cNvPr id="98" name="object 4"/>
          <p:cNvSpPr txBox="1"/>
          <p:nvPr/>
        </p:nvSpPr>
        <p:spPr>
          <a:xfrm>
            <a:off x="2805624" y="2412519"/>
            <a:ext cx="21043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-15" sz="3600">
                <a:latin typeface="Arial"/>
                <a:ea typeface="Arial"/>
                <a:cs typeface="Arial"/>
                <a:sym typeface="Arial"/>
              </a:defRPr>
            </a:pPr>
            <a:r>
              <a:t>B</a:t>
            </a:r>
            <a:r>
              <a:rPr>
                <a:latin typeface="Sitka Small"/>
                <a:ea typeface="Sitka Small"/>
                <a:cs typeface="Sitka Small"/>
                <a:sym typeface="Sitka Small"/>
              </a:rPr>
              <a:t>a</a:t>
            </a:r>
            <a:r>
              <a:t>ck-end</a:t>
            </a:r>
          </a:p>
        </p:txBody>
      </p:sp>
      <p:sp>
        <p:nvSpPr>
          <p:cNvPr id="99" name="object 5"/>
          <p:cNvSpPr txBox="1"/>
          <p:nvPr/>
        </p:nvSpPr>
        <p:spPr>
          <a:xfrm>
            <a:off x="13222751" y="2412519"/>
            <a:ext cx="2181861" cy="51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pc="15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Front-end</a:t>
            </a:r>
          </a:p>
        </p:txBody>
      </p:sp>
      <p:sp>
        <p:nvSpPr>
          <p:cNvPr id="100" name="object 6"/>
          <p:cNvSpPr txBox="1"/>
          <p:nvPr/>
        </p:nvSpPr>
        <p:spPr>
          <a:xfrm>
            <a:off x="12254717" y="3409955"/>
            <a:ext cx="2927351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62915" indent="-450850">
              <a:spcBef>
                <a:spcPts val="6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React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85" sz="3600">
                <a:latin typeface="Georgia"/>
                <a:ea typeface="Georgia"/>
                <a:cs typeface="Georgia"/>
                <a:sym typeface="Georgia"/>
              </a:defRPr>
            </a:pPr>
            <a:r>
              <a:t>HTM</a:t>
            </a:r>
            <a:r>
              <a:rPr spc="209"/>
              <a:t>L</a:t>
            </a:r>
            <a:r>
              <a:rPr spc="-464"/>
              <a:t>/</a:t>
            </a:r>
            <a:r>
              <a:rPr spc="285"/>
              <a:t>C</a:t>
            </a:r>
            <a:r>
              <a:rPr spc="209"/>
              <a:t>S</a:t>
            </a:r>
            <a:r>
              <a:rPr spc="65"/>
              <a:t>S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creenshot 2021-07-25 at 2.22.11 PM.png" descr="Screenshot 2021-07-25 at 2.2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2344715"/>
            <a:ext cx="15097481" cy="892547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ystem Architecture"/>
          <p:cNvSpPr txBox="1"/>
          <p:nvPr/>
        </p:nvSpPr>
        <p:spPr>
          <a:xfrm>
            <a:off x="8072334" y="893640"/>
            <a:ext cx="6149849" cy="86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System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creenshot 2021-07-25 at 2.23.30 PM.png" descr="Screenshot 2021-07-25 at 2.23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637" y="1891021"/>
            <a:ext cx="11987492" cy="942884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ER Diagram"/>
          <p:cNvSpPr txBox="1"/>
          <p:nvPr/>
        </p:nvSpPr>
        <p:spPr>
          <a:xfrm>
            <a:off x="7626953" y="483353"/>
            <a:ext cx="4850195" cy="105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ER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creenshot 2021-07-25 at 2.24.45 PM.png" descr="Screenshot 2021-07-25 at 2.24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125" y="1386056"/>
            <a:ext cx="11939811" cy="986761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Use Case Diagram"/>
          <p:cNvSpPr txBox="1"/>
          <p:nvPr/>
        </p:nvSpPr>
        <p:spPr>
          <a:xfrm>
            <a:off x="6704708" y="385665"/>
            <a:ext cx="7015701" cy="10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Case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4812" y="512126"/>
            <a:ext cx="14554478" cy="9997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4501" y="2122043"/>
            <a:ext cx="13580102" cy="7635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 txBox="1"/>
          <p:nvPr>
            <p:ph type="title"/>
          </p:nvPr>
        </p:nvSpPr>
        <p:spPr>
          <a:xfrm>
            <a:off x="6166232" y="845492"/>
            <a:ext cx="7771766" cy="108140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M</a:t>
            </a:r>
            <a:r>
              <a:rPr spc="0"/>
              <a:t>o</a:t>
            </a:r>
            <a:r>
              <a:t>d</a:t>
            </a:r>
            <a:r>
              <a:rPr spc="-400"/>
              <a:t>u</a:t>
            </a:r>
            <a:r>
              <a:t>l</a:t>
            </a:r>
            <a:r>
              <a:rPr spc="-300"/>
              <a:t>e</a:t>
            </a:r>
            <a:r>
              <a:rPr spc="-900"/>
              <a:t> </a:t>
            </a:r>
            <a:r>
              <a:rPr spc="500"/>
              <a:t>D</a:t>
            </a:r>
            <a:r>
              <a:rPr spc="-400"/>
              <a:t>e</a:t>
            </a:r>
            <a:r>
              <a:rPr spc="-1000"/>
              <a:t>s</a:t>
            </a:r>
            <a:r>
              <a:rPr spc="-500"/>
              <a:t>c</a:t>
            </a:r>
            <a:r>
              <a:rPr spc="100"/>
              <a:t>r</a:t>
            </a:r>
            <a:r>
              <a:t>i</a:t>
            </a:r>
            <a:r>
              <a:rPr spc="-200"/>
              <a:t>p</a:t>
            </a:r>
            <a:r>
              <a:rPr spc="100"/>
              <a:t>t</a:t>
            </a:r>
            <a:r>
              <a:t>i</a:t>
            </a:r>
            <a:r>
              <a:rPr spc="-300"/>
              <a:t>o</a:t>
            </a:r>
            <a:r>
              <a:t>n</a:t>
            </a:r>
          </a:p>
        </p:txBody>
      </p:sp>
      <p:sp>
        <p:nvSpPr>
          <p:cNvPr id="116" name="object 3"/>
          <p:cNvSpPr txBox="1"/>
          <p:nvPr/>
        </p:nvSpPr>
        <p:spPr>
          <a:xfrm>
            <a:off x="1260061" y="2623067"/>
            <a:ext cx="4382135" cy="55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62915" indent="-450850">
              <a:spcBef>
                <a:spcPts val="600"/>
              </a:spcBef>
              <a:buSzPct val="151388"/>
              <a:buChar char="•"/>
              <a:tabLst>
                <a:tab pos="457200" algn="l"/>
              </a:tabLst>
              <a:defRPr spc="55" sz="3600">
                <a:latin typeface="Georgia"/>
                <a:ea typeface="Georgia"/>
                <a:cs typeface="Georgia"/>
                <a:sym typeface="Georgia"/>
              </a:defRPr>
            </a:pPr>
            <a:r>
              <a:t>Front-end</a:t>
            </a:r>
            <a:r>
              <a:rPr spc="-50"/>
              <a:t> </a:t>
            </a:r>
            <a:r>
              <a:rPr spc="60"/>
              <a:t>module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185" sz="3600">
                <a:latin typeface="Georgia"/>
                <a:ea typeface="Georgia"/>
                <a:cs typeface="Georgia"/>
                <a:sym typeface="Georgia"/>
              </a:defRPr>
            </a:pPr>
            <a:r>
              <a:t>Gaze</a:t>
            </a:r>
            <a:r>
              <a:rPr spc="-45"/>
              <a:t> </a:t>
            </a:r>
            <a:r>
              <a:rPr spc="85"/>
              <a:t>recognition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65" sz="3600">
                <a:latin typeface="Georgia"/>
                <a:ea typeface="Georgia"/>
                <a:cs typeface="Georgia"/>
                <a:sym typeface="Georgia"/>
              </a:defRPr>
            </a:pPr>
            <a:r>
              <a:t>Mouth</a:t>
            </a:r>
            <a:r>
              <a:rPr spc="-55"/>
              <a:t> </a:t>
            </a:r>
            <a:r>
              <a:rPr spc="75"/>
              <a:t>positioning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60" sz="3600">
                <a:latin typeface="Georgia"/>
                <a:ea typeface="Georgia"/>
                <a:cs typeface="Georgia"/>
                <a:sym typeface="Georgia"/>
              </a:defRPr>
            </a:pPr>
            <a:r>
              <a:t>Person</a:t>
            </a:r>
            <a:r>
              <a:rPr spc="-50"/>
              <a:t> </a:t>
            </a:r>
            <a:r>
              <a:rPr spc="125"/>
              <a:t>count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Mobile</a:t>
            </a:r>
            <a:r>
              <a:rPr spc="-45"/>
              <a:t> </a:t>
            </a:r>
            <a:r>
              <a:rPr spc="110"/>
              <a:t>detection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90" sz="3600">
                <a:latin typeface="Georgia"/>
                <a:ea typeface="Georgia"/>
                <a:cs typeface="Georgia"/>
                <a:sym typeface="Georgia"/>
              </a:defRPr>
            </a:pPr>
            <a:r>
              <a:t>Face</a:t>
            </a:r>
            <a:r>
              <a:rPr spc="-95"/>
              <a:t> </a:t>
            </a:r>
            <a:r>
              <a:rPr spc="85"/>
              <a:t>recognition</a:t>
            </a:r>
          </a:p>
          <a:p>
            <a:pPr marL="462915" indent="-450850">
              <a:spcBef>
                <a:spcPts val="2500"/>
              </a:spcBef>
              <a:buSzPct val="151388"/>
              <a:buChar char="•"/>
              <a:tabLst>
                <a:tab pos="457200" algn="l"/>
              </a:tabLst>
              <a:defRPr spc="50" sz="3600">
                <a:latin typeface="Georgia"/>
                <a:ea typeface="Georgia"/>
                <a:cs typeface="Georgia"/>
                <a:sym typeface="Georgia"/>
              </a:defRPr>
            </a:pPr>
            <a:r>
              <a:t>Audio</a:t>
            </a:r>
            <a:r>
              <a:rPr spc="-85"/>
              <a:t> </a:t>
            </a:r>
            <a:r>
              <a:rPr spc="85"/>
              <a:t>recognition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